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3.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handoutMasterIdLst>
    <p:handoutMasterId r:id="rId38"/>
  </p:handoutMasterIdLst>
  <p:sldIdLst>
    <p:sldId id="681" r:id="rId5"/>
    <p:sldId id="881" r:id="rId6"/>
    <p:sldId id="896" r:id="rId7"/>
    <p:sldId id="870" r:id="rId8"/>
    <p:sldId id="824" r:id="rId9"/>
    <p:sldId id="819" r:id="rId10"/>
    <p:sldId id="854" r:id="rId11"/>
    <p:sldId id="825" r:id="rId12"/>
    <p:sldId id="820" r:id="rId13"/>
    <p:sldId id="858" r:id="rId14"/>
    <p:sldId id="851" r:id="rId15"/>
    <p:sldId id="826" r:id="rId16"/>
    <p:sldId id="821" r:id="rId17"/>
    <p:sldId id="859" r:id="rId18"/>
    <p:sldId id="852" r:id="rId19"/>
    <p:sldId id="815" r:id="rId20"/>
    <p:sldId id="871" r:id="rId21"/>
    <p:sldId id="770" r:id="rId22"/>
    <p:sldId id="872" r:id="rId23"/>
    <p:sldId id="873" r:id="rId24"/>
    <p:sldId id="875" r:id="rId25"/>
    <p:sldId id="876" r:id="rId26"/>
    <p:sldId id="877" r:id="rId27"/>
    <p:sldId id="878" r:id="rId28"/>
    <p:sldId id="879" r:id="rId29"/>
    <p:sldId id="880" r:id="rId30"/>
    <p:sldId id="771" r:id="rId31"/>
    <p:sldId id="897" r:id="rId32"/>
    <p:sldId id="886" r:id="rId33"/>
    <p:sldId id="861" r:id="rId34"/>
    <p:sldId id="806" r:id="rId35"/>
    <p:sldId id="891" r:id="rId36"/>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881"/>
            <p14:sldId id="896"/>
            <p14:sldId id="870"/>
            <p14:sldId id="824"/>
            <p14:sldId id="819"/>
            <p14:sldId id="854"/>
            <p14:sldId id="825"/>
            <p14:sldId id="820"/>
            <p14:sldId id="858"/>
            <p14:sldId id="851"/>
            <p14:sldId id="826"/>
            <p14:sldId id="821"/>
            <p14:sldId id="859"/>
            <p14:sldId id="852"/>
            <p14:sldId id="815"/>
            <p14:sldId id="871"/>
            <p14:sldId id="770"/>
            <p14:sldId id="872"/>
            <p14:sldId id="873"/>
            <p14:sldId id="875"/>
            <p14:sldId id="876"/>
            <p14:sldId id="877"/>
            <p14:sldId id="878"/>
            <p14:sldId id="879"/>
            <p14:sldId id="880"/>
            <p14:sldId id="771"/>
            <p14:sldId id="897"/>
            <p14:sldId id="886"/>
            <p14:sldId id="861"/>
            <p14:sldId id="806"/>
            <p14:sldId id="8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BEFF"/>
    <a:srgbClr val="000000"/>
    <a:srgbClr val="122D46"/>
    <a:srgbClr val="08174D"/>
    <a:srgbClr val="5A6489"/>
    <a:srgbClr val="FF5960"/>
    <a:srgbClr val="003F7F"/>
    <a:srgbClr val="548235"/>
    <a:srgbClr val="44546A"/>
    <a:srgbClr val="FF6C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15" autoAdjust="0"/>
    <p:restoredTop sz="64664" autoAdjust="0"/>
  </p:normalViewPr>
  <p:slideViewPr>
    <p:cSldViewPr snapToGrid="0">
      <p:cViewPr varScale="1">
        <p:scale>
          <a:sx n="73" d="100"/>
          <a:sy n="73" d="100"/>
        </p:scale>
        <p:origin x="528" y="90"/>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22/09/2023</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22/09/2023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Hicham, it's his turn to play and it's up to him to spread the ingredients on the pizza dough. However, he realizes that the ham has been forgotten and he expected that Elisabeth would have pre-cut the ingredients. Unfortunately, he does not have any knife.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Hicham as a good developer does everything he can. He takes the ingredients and spreads them as he can on the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10</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Good job for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11</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present you Khalid; it's our Ops. He is responsible for baking the pizza then to deliver it to the customers.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12</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Hop, Hicham give the pizza to Khalid.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13</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Damn, we forgot to give the instructions to Khalid. He doesn't know how to cook it (what temperature, and for how long). So, Khalid try to cook the pizza as he can.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14</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Unfortunately, now the pizza – without ham, and with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badmy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cut ingredients – is burnt. Good luck eating that!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15</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sum up, here we have organized our team in silo, each role working separately, and also at the same time. It’s not a team mode. If you want to wreck your project, this is the right way to organize.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should know that the very first choice of libraries from the start of the project has a direct impact on production. Not working together, not worrying about production from the beginning of the project, are silver bullets to make project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16</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2709529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1728875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a:t>
            </a:fld>
            <a:endParaRPr lang="es-ES_tradnl"/>
          </a:p>
        </p:txBody>
      </p:sp>
    </p:spTree>
    <p:extLst>
      <p:ext uri="{BB962C8B-B14F-4D97-AF65-F5344CB8AC3E}">
        <p14:creationId xmlns:p14="http://schemas.microsoft.com/office/powerpoint/2010/main" val="1531898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3283142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1739656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22</a:t>
            </a:fld>
            <a:endParaRPr lang="es-ES_tradnl"/>
          </a:p>
        </p:txBody>
      </p:sp>
    </p:spTree>
    <p:extLst>
      <p:ext uri="{BB962C8B-B14F-4D97-AF65-F5344CB8AC3E}">
        <p14:creationId xmlns:p14="http://schemas.microsoft.com/office/powerpoint/2010/main" val="3314283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1662760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1409244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279658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3864111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Time to pay the bill!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don't have to wait for someone to come to you to start paying attention if the project is too expensive.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planet has limited resources, so please, you should always think about consuming as few resources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your project is too expensive, it may be stopped.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1005889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3353299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3433417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Ecotag</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4132229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2021316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a:t>
            </a:fld>
            <a:endParaRPr lang="fr-FR"/>
          </a:p>
        </p:txBody>
      </p:sp>
    </p:spTree>
    <p:extLst>
      <p:ext uri="{BB962C8B-B14F-4D97-AF65-F5344CB8AC3E}">
        <p14:creationId xmlns:p14="http://schemas.microsoft.com/office/powerpoint/2010/main" val="3141607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5</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Elisabeth is an excellent cook, we asked her to knead the pizza dough and spread it. She does it very well.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6</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is done.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7</a:t>
            </a:fld>
            <a:endParaRPr lang="fr-FR"/>
          </a:p>
        </p:txBody>
      </p:sp>
    </p:spTree>
    <p:extLst>
      <p:ext uri="{BB962C8B-B14F-4D97-AF65-F5344CB8AC3E}">
        <p14:creationId xmlns:p14="http://schemas.microsoft.com/office/powerpoint/2010/main" val="2994887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present you, Hicham, his role is to distribute the ingredients on the pizza dough.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8</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sends the pizza dough and the ingredients to Hicham. As you can see on the left, Elisabeth forgot to give the ham to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9</a:t>
            </a:fld>
            <a:endParaRPr lang="fr-FR"/>
          </a:p>
        </p:txBody>
      </p:sp>
    </p:spTree>
    <p:extLst>
      <p:ext uri="{BB962C8B-B14F-4D97-AF65-F5344CB8AC3E}">
        <p14:creationId xmlns:p14="http://schemas.microsoft.com/office/powerpoint/2010/main" val="3504475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hart" Target="../charts/chart6.xml"/><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hart" Target="../charts/chart7.xml"/><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hart" Target="../charts/chart8.xml"/><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8.gif"/><Relationship Id="rId3" Type="http://schemas.openxmlformats.org/officeDocument/2006/relationships/image" Target="../media/image35.gif"/><Relationship Id="rId7" Type="http://schemas.openxmlformats.org/officeDocument/2006/relationships/hyperlink" Target="https://github.com/AxaGuilDEv/dailyclean"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github.com/AxaGuilDEv/ml-cli/blob/master/README-ECOTAG.md" TargetMode="External"/><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9.jpe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hart" Target="../charts/chart3.xml"/><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hart" Target="../charts/chart4.xml"/><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hart" Target="../charts/chart5.xml"/><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3175000" y="256374"/>
            <a:ext cx="8883649" cy="1754326"/>
          </a:xfrm>
          <a:prstGeom prst="rect">
            <a:avLst/>
          </a:prstGeom>
          <a:noFill/>
        </p:spPr>
        <p:txBody>
          <a:bodyPr wrap="square" rtlCol="0">
            <a:spAutoFit/>
          </a:bodyPr>
          <a:lstStyle/>
          <a:p>
            <a:pPr algn="r">
              <a:lnSpc>
                <a:spcPct val="90000"/>
              </a:lnSpc>
              <a:defRPr/>
            </a:pPr>
            <a:r>
              <a:rPr lang="en-US" sz="6000" b="1" spc="-150" dirty="0">
                <a:solidFill>
                  <a:srgbClr val="0070C0"/>
                </a:solidFill>
                <a:latin typeface="Century Gothic"/>
              </a:rPr>
              <a:t>Le </a:t>
            </a:r>
            <a:r>
              <a:rPr lang="en-US" sz="6000" b="1" spc="-150" dirty="0" err="1">
                <a:solidFill>
                  <a:srgbClr val="0070C0"/>
                </a:solidFill>
                <a:latin typeface="Century Gothic"/>
              </a:rPr>
              <a:t>MLOps</a:t>
            </a:r>
            <a:r>
              <a:rPr lang="en-US" sz="6000" b="1" spc="-150" dirty="0">
                <a:solidFill>
                  <a:srgbClr val="0070C0"/>
                </a:solidFill>
                <a:latin typeface="Century Gothic"/>
              </a:rPr>
              <a:t> </a:t>
            </a:r>
            <a:r>
              <a:rPr lang="en-US" sz="6000" b="1" spc="-150" dirty="0" err="1">
                <a:latin typeface="Century Gothic"/>
              </a:rPr>
              <a:t>est</a:t>
            </a:r>
            <a:r>
              <a:rPr lang="en-US" sz="6000" b="1" spc="-150" dirty="0">
                <a:latin typeface="Century Gothic"/>
              </a:rPr>
              <a:t> </a:t>
            </a:r>
            <a:r>
              <a:rPr lang="en-US" sz="6000" b="1" spc="-150" dirty="0" err="1">
                <a:latin typeface="Century Gothic"/>
              </a:rPr>
              <a:t>avant</a:t>
            </a:r>
            <a:r>
              <a:rPr lang="en-US" sz="6000" b="1" spc="-150" dirty="0">
                <a:latin typeface="Century Gothic"/>
              </a:rPr>
              <a:t> tout </a:t>
            </a:r>
            <a:r>
              <a:rPr lang="en-US" sz="6000" b="1" spc="-150" dirty="0" err="1">
                <a:latin typeface="Century Gothic"/>
              </a:rPr>
              <a:t>une</a:t>
            </a:r>
            <a:r>
              <a:rPr lang="en-US" sz="6000" b="1" spc="-150" dirty="0">
                <a:latin typeface="Century Gothic"/>
              </a:rPr>
              <a:t> </a:t>
            </a:r>
            <a:r>
              <a:rPr lang="en-US" sz="6000" b="1" spc="-150" dirty="0" err="1">
                <a:solidFill>
                  <a:srgbClr val="FF0100"/>
                </a:solidFill>
                <a:latin typeface="Century Gothic"/>
              </a:rPr>
              <a:t>aventure</a:t>
            </a:r>
            <a:r>
              <a:rPr lang="en-US" sz="6000" b="1" spc="-150" dirty="0">
                <a:solidFill>
                  <a:srgbClr val="FF0100"/>
                </a:solidFill>
                <a:latin typeface="Century Gothic"/>
              </a:rPr>
              <a:t> </a:t>
            </a:r>
            <a:r>
              <a:rPr lang="en-US" sz="6000" b="1" spc="-150" dirty="0" err="1">
                <a:solidFill>
                  <a:srgbClr val="FF0100"/>
                </a:solidFill>
                <a:latin typeface="Century Gothic"/>
              </a:rPr>
              <a:t>humaine</a:t>
            </a:r>
            <a:endParaRPr lang="en-US" sz="6000" b="1" spc="-150" dirty="0">
              <a:latin typeface="Century Gothic"/>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4127808" y="3248318"/>
            <a:ext cx="4925795" cy="707886"/>
          </a:xfrm>
          <a:prstGeom prst="rect">
            <a:avLst/>
          </a:prstGeom>
          <a:noFill/>
        </p:spPr>
        <p:txBody>
          <a:bodyPr wrap="square" rtlCol="0">
            <a:spAutoFit/>
          </a:bodyPr>
          <a:lstStyle/>
          <a:p>
            <a:r>
              <a:rPr lang="en-US" sz="4000" spc="-150" dirty="0">
                <a:latin typeface="Century Gothic" panose="020B0502020202020204" pitchFamily="34" charset="0"/>
              </a:rPr>
              <a:t>Guillaume</a:t>
            </a:r>
            <a:r>
              <a:rPr lang="en-US" sz="4000" b="1" spc="-150" dirty="0">
                <a:latin typeface="Century Gothic" panose="020B0502020202020204" pitchFamily="34" charset="0"/>
              </a:rPr>
              <a:t> </a:t>
            </a:r>
            <a:r>
              <a:rPr lang="en-US" sz="4000" b="1" spc="-150" dirty="0" err="1">
                <a:latin typeface="Century Gothic" panose="020B0502020202020204" pitchFamily="34" charset="0"/>
              </a:rPr>
              <a:t>Chervet</a:t>
            </a:r>
            <a:endParaRPr lang="en-US" sz="40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454773" y="2632841"/>
            <a:ext cx="3175000" cy="318888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4127808" y="3877009"/>
            <a:ext cx="5835341" cy="1384995"/>
          </a:xfrm>
          <a:prstGeom prst="rect">
            <a:avLst/>
          </a:prstGeom>
          <a:noFill/>
        </p:spPr>
        <p:txBody>
          <a:bodyPr wrap="square" rtlCol="0">
            <a:spAutoFit/>
          </a:bodyPr>
          <a:lstStyle/>
          <a:p>
            <a:pPr lvl="0">
              <a:defRPr/>
            </a:pPr>
            <a:r>
              <a:rPr lang="en-US" sz="2800" dirty="0"/>
              <a:t>TechLead – ML Engineer</a:t>
            </a:r>
          </a:p>
          <a:p>
            <a:pPr lvl="0">
              <a:defRPr/>
            </a:pPr>
            <a:r>
              <a:rPr lang="en-US" sz="2800" dirty="0"/>
              <a:t>Direction </a:t>
            </a:r>
            <a:r>
              <a:rPr lang="en-US" sz="2800" dirty="0" err="1"/>
              <a:t>Transfo</a:t>
            </a:r>
            <a:r>
              <a:rPr lang="en-US" sz="2800" dirty="0"/>
              <a:t> et Tech - AXA France </a:t>
            </a:r>
          </a:p>
          <a:p>
            <a:pPr lvl="0">
              <a:defRPr/>
            </a:pPr>
            <a:r>
              <a:rPr lang="en-US" sz="28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6220114" y="4867818"/>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1387" y="5605265"/>
            <a:ext cx="2201013" cy="88921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35">
            <a:extLst>
              <a:ext uri="{FF2B5EF4-FFF2-40B4-BE49-F238E27FC236}">
                <a16:creationId xmlns:a16="http://schemas.microsoft.com/office/drawing/2014/main" id="{39C9B144-FEA9-4594-80D4-1E15D5769FEF}"/>
              </a:ext>
            </a:extLst>
          </p:cNvPr>
          <p:cNvSpPr txBox="1"/>
          <p:nvPr/>
        </p:nvSpPr>
        <p:spPr>
          <a:xfrm>
            <a:off x="7477747" y="6088895"/>
            <a:ext cx="4425963" cy="523220"/>
          </a:xfrm>
          <a:prstGeom prst="rect">
            <a:avLst/>
          </a:prstGeom>
          <a:noFill/>
        </p:spPr>
        <p:txBody>
          <a:bodyPr wrap="square" rtlCol="0">
            <a:spAutoFit/>
          </a:bodyPr>
          <a:lstStyle/>
          <a:p>
            <a:pPr lvl="0" algn="r">
              <a:defRPr/>
            </a:pPr>
            <a:r>
              <a:rPr lang="en-US" sz="2800" dirty="0" err="1">
                <a:solidFill>
                  <a:schemeClr val="bg1">
                    <a:lumMod val="65000"/>
                  </a:schemeClr>
                </a:solidFill>
              </a:rPr>
              <a:t>Octobre</a:t>
            </a:r>
            <a:r>
              <a:rPr lang="en-US" sz="2800" dirty="0">
                <a:solidFill>
                  <a:schemeClr val="bg1">
                    <a:lumMod val="65000"/>
                  </a:schemeClr>
                </a:solidFill>
              </a:rPr>
              <a:t> 2023</a:t>
            </a: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4124667179"/>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F5F3E16-2F70-4345-9F1B-9CD7E2EEDB5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83EEA625-6DBE-4A90-B1DC-CB08835754F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97EAE314-80D8-472F-9158-75B20F4E32F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24288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2" name="Rectangle 21">
            <a:extLst>
              <a:ext uri="{FF2B5EF4-FFF2-40B4-BE49-F238E27FC236}">
                <a16:creationId xmlns:a16="http://schemas.microsoft.com/office/drawing/2014/main" id="{EE9EEFAB-3938-46FB-975A-AE691986A9A2}"/>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6F93EA09-4E38-4932-BE96-784BA3232325}"/>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8" name="Rectangle 27">
            <a:extLst>
              <a:ext uri="{FF2B5EF4-FFF2-40B4-BE49-F238E27FC236}">
                <a16:creationId xmlns:a16="http://schemas.microsoft.com/office/drawing/2014/main" id="{DE2355A6-750C-4EA7-AD20-3040E9973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569333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32369715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8" name="Rectangle 27">
            <a:extLst>
              <a:ext uri="{FF2B5EF4-FFF2-40B4-BE49-F238E27FC236}">
                <a16:creationId xmlns:a16="http://schemas.microsoft.com/office/drawing/2014/main" id="{99591F89-97A4-4FB2-A868-176ADE48E0E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670FF9D4-ED98-4303-BD1E-C18DAF7F119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0" name="Rectangle 29">
            <a:extLst>
              <a:ext uri="{FF2B5EF4-FFF2-40B4-BE49-F238E27FC236}">
                <a16:creationId xmlns:a16="http://schemas.microsoft.com/office/drawing/2014/main" id="{69912756-56C1-4556-A662-46AC7B873D5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098752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142789368"/>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1" name="Rectangle 30">
            <a:extLst>
              <a:ext uri="{FF2B5EF4-FFF2-40B4-BE49-F238E27FC236}">
                <a16:creationId xmlns:a16="http://schemas.microsoft.com/office/drawing/2014/main" id="{074FCE0C-5560-4120-A07C-1BBD1E2D61F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BF86968E-BDD8-49B8-9B9C-FDDBCF05592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3" name="Rectangle 32">
            <a:extLst>
              <a:ext uri="{FF2B5EF4-FFF2-40B4-BE49-F238E27FC236}">
                <a16:creationId xmlns:a16="http://schemas.microsoft.com/office/drawing/2014/main" id="{76AE8429-3BC7-4118-8EE7-AFDE6065B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544540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71078DE1-3FA0-4B16-810D-722592805724}"/>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7B1B25E-8B13-4C44-B1BB-6A42B410F3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197A0FDC-2586-4B85-83C0-4AD21ABFA10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646521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E9EE019B-16F4-4938-87CD-50CF4092458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66AD365-D1E5-4677-AF06-1821BDAA70B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4E8040ED-BFF0-4058-9F90-3AD5ED4E10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853685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2D0552CD-2DE0-42AE-BE56-CD5DFA4B7E95}"/>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E1F983-1BDC-47E9-8E90-35048A3C6C6B}"/>
              </a:ext>
            </a:extLst>
          </p:cNvPr>
          <p:cNvSpPr/>
          <p:nvPr/>
        </p:nvSpPr>
        <p:spPr>
          <a:xfrm rot="21076959">
            <a:off x="937268" y="1509617"/>
            <a:ext cx="10530483" cy="3158675"/>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1) Organize your teams to work in silo !</a:t>
            </a:r>
          </a:p>
        </p:txBody>
      </p:sp>
      <p:sp>
        <p:nvSpPr>
          <p:cNvPr id="22" name="Rectangle 21">
            <a:extLst>
              <a:ext uri="{FF2B5EF4-FFF2-40B4-BE49-F238E27FC236}">
                <a16:creationId xmlns:a16="http://schemas.microsoft.com/office/drawing/2014/main" id="{2211D3FB-2D54-49FB-AFA1-6FCEC234CCA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8E173EB9-3130-41E0-B544-6DDD5D81FBC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5" name="Rectangle 24">
            <a:extLst>
              <a:ext uri="{FF2B5EF4-FFF2-40B4-BE49-F238E27FC236}">
                <a16:creationId xmlns:a16="http://schemas.microsoft.com/office/drawing/2014/main" id="{39DD7394-467A-43AE-94E3-52696096BF5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624245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99638" y="3715876"/>
            <a:ext cx="4444209" cy="885671"/>
          </a:xfrm>
        </p:spPr>
        <p:txBody>
          <a:bodyPr>
            <a:noAutofit/>
          </a:bodyPr>
          <a:lstStyle/>
          <a:p>
            <a:pPr algn="ctr"/>
            <a:r>
              <a:rPr lang="en-US" sz="6600" dirty="0">
                <a:solidFill>
                  <a:schemeClr val="bg2">
                    <a:lumMod val="10000"/>
                  </a:schemeClr>
                </a:solidFill>
              </a:rPr>
              <a:t>2) Come with wrong ingredients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Picture 2">
            <a:extLst>
              <a:ext uri="{FF2B5EF4-FFF2-40B4-BE49-F238E27FC236}">
                <a16:creationId xmlns:a16="http://schemas.microsoft.com/office/drawing/2014/main" id="{C50AEFE5-C231-4AB2-8875-F6B67E0F6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079" y="69406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9903085-7FC5-47F4-A0F4-5B0D14961838}"/>
              </a:ext>
            </a:extLst>
          </p:cNvPr>
          <p:cNvSpPr txBox="1"/>
          <p:nvPr/>
        </p:nvSpPr>
        <p:spPr>
          <a:xfrm>
            <a:off x="5711379" y="5738508"/>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017442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86" y="7310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6455013" y="5722835"/>
            <a:ext cx="4757273"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548921" y="3715876"/>
            <a:ext cx="3963210" cy="885671"/>
          </a:xfrm>
        </p:spPr>
        <p:txBody>
          <a:bodyPr>
            <a:noAutofit/>
          </a:bodyPr>
          <a:lstStyle/>
          <a:p>
            <a:pPr algn="ctr"/>
            <a:r>
              <a:rPr lang="en-US" sz="6600" dirty="0">
                <a:solidFill>
                  <a:schemeClr val="bg2">
                    <a:lumMod val="10000"/>
                  </a:schemeClr>
                </a:solidFill>
              </a:rPr>
              <a:t>3) Forget customer needs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8" name="ZoneTexte 7">
            <a:extLst>
              <a:ext uri="{FF2B5EF4-FFF2-40B4-BE49-F238E27FC236}">
                <a16:creationId xmlns:a16="http://schemas.microsoft.com/office/drawing/2014/main" id="{D5A9C4FD-6715-4AF9-BF25-E4253D9FA498}"/>
              </a:ext>
            </a:extLst>
          </p:cNvPr>
          <p:cNvSpPr txBox="1"/>
          <p:nvPr/>
        </p:nvSpPr>
        <p:spPr>
          <a:xfrm>
            <a:off x="7360419" y="1046405"/>
            <a:ext cx="2870792" cy="461665"/>
          </a:xfrm>
          <a:prstGeom prst="rect">
            <a:avLst/>
          </a:prstGeom>
          <a:solidFill>
            <a:schemeClr val="bg2"/>
          </a:solidFill>
        </p:spPr>
        <p:txBody>
          <a:bodyPr wrap="square">
            <a:spAutoFit/>
          </a:bodyPr>
          <a:lstStyle/>
          <a:p>
            <a:pPr algn="ctr"/>
            <a:r>
              <a:rPr lang="en-US" sz="2400" dirty="0">
                <a:solidFill>
                  <a:schemeClr val="accent4">
                    <a:lumMod val="50000"/>
                  </a:schemeClr>
                </a:solidFill>
              </a:rPr>
              <a:t>At the pizzeria</a:t>
            </a:r>
            <a:endParaRPr lang="fr-FR" sz="2400"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147234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0" y="-71950"/>
            <a:ext cx="3026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85083" y="2986164"/>
            <a:ext cx="3963210" cy="885671"/>
          </a:xfrm>
        </p:spPr>
        <p:txBody>
          <a:bodyPr>
            <a:noAutofit/>
          </a:bodyPr>
          <a:lstStyle/>
          <a:p>
            <a:pPr algn="ctr"/>
            <a:r>
              <a:rPr lang="en-US" sz="40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94160" y="227368"/>
            <a:ext cx="2660192"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Picture 6">
            <a:extLst>
              <a:ext uri="{FF2B5EF4-FFF2-40B4-BE49-F238E27FC236}">
                <a16:creationId xmlns:a16="http://schemas.microsoft.com/office/drawing/2014/main" id="{F134C9FC-3971-450B-B079-0E2007E54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336"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91F4DFC6-456E-4A3E-B22C-F2B22B4BF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680"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14" name="Ellipse 13">
            <a:extLst>
              <a:ext uri="{FF2B5EF4-FFF2-40B4-BE49-F238E27FC236}">
                <a16:creationId xmlns:a16="http://schemas.microsoft.com/office/drawing/2014/main" id="{BDB5FA01-C8D0-4F0C-B2DF-217C17130EC3}"/>
              </a:ext>
            </a:extLst>
          </p:cNvPr>
          <p:cNvSpPr/>
          <p:nvPr/>
        </p:nvSpPr>
        <p:spPr>
          <a:xfrm>
            <a:off x="7834993" y="1629140"/>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Deep Learning</a:t>
            </a:r>
          </a:p>
        </p:txBody>
      </p:sp>
      <p:sp>
        <p:nvSpPr>
          <p:cNvPr id="15" name="Ellipse 14">
            <a:extLst>
              <a:ext uri="{FF2B5EF4-FFF2-40B4-BE49-F238E27FC236}">
                <a16:creationId xmlns:a16="http://schemas.microsoft.com/office/drawing/2014/main" id="{D67C94E2-F4D1-4EEA-82DC-77FC1D9D3227}"/>
              </a:ext>
            </a:extLst>
          </p:cNvPr>
          <p:cNvSpPr/>
          <p:nvPr/>
        </p:nvSpPr>
        <p:spPr>
          <a:xfrm>
            <a:off x="4580615" y="2772541"/>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Code </a:t>
            </a:r>
            <a:r>
              <a:rPr lang="en-US" sz="2000" dirty="0" err="1"/>
              <a:t>classique</a:t>
            </a:r>
            <a:endParaRPr lang="en-US" sz="2800" dirty="0"/>
          </a:p>
        </p:txBody>
      </p:sp>
      <p:sp>
        <p:nvSpPr>
          <p:cNvPr id="16" name="Flèche : droite 15">
            <a:extLst>
              <a:ext uri="{FF2B5EF4-FFF2-40B4-BE49-F238E27FC236}">
                <a16:creationId xmlns:a16="http://schemas.microsoft.com/office/drawing/2014/main" id="{7B097F60-9CD2-4849-B552-5BC44A88FC2F}"/>
              </a:ext>
            </a:extLst>
          </p:cNvPr>
          <p:cNvSpPr/>
          <p:nvPr/>
        </p:nvSpPr>
        <p:spPr>
          <a:xfrm>
            <a:off x="5256424" y="262615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Flèche : droite 16">
            <a:extLst>
              <a:ext uri="{FF2B5EF4-FFF2-40B4-BE49-F238E27FC236}">
                <a16:creationId xmlns:a16="http://schemas.microsoft.com/office/drawing/2014/main" id="{FFED17B3-3A47-4BC1-86FB-E0F024057A3D}"/>
              </a:ext>
            </a:extLst>
          </p:cNvPr>
          <p:cNvSpPr/>
          <p:nvPr/>
        </p:nvSpPr>
        <p:spPr>
          <a:xfrm rot="3902026">
            <a:off x="6118913" y="326419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Flèche : droite 17">
            <a:extLst>
              <a:ext uri="{FF2B5EF4-FFF2-40B4-BE49-F238E27FC236}">
                <a16:creationId xmlns:a16="http://schemas.microsoft.com/office/drawing/2014/main" id="{D54445F3-C785-48FD-90BA-65657D1E73EE}"/>
              </a:ext>
            </a:extLst>
          </p:cNvPr>
          <p:cNvSpPr/>
          <p:nvPr/>
        </p:nvSpPr>
        <p:spPr>
          <a:xfrm rot="8711714">
            <a:off x="5781603" y="406999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Flèche : droite 18">
            <a:extLst>
              <a:ext uri="{FF2B5EF4-FFF2-40B4-BE49-F238E27FC236}">
                <a16:creationId xmlns:a16="http://schemas.microsoft.com/office/drawing/2014/main" id="{245B065B-B7F3-4C0A-B6C7-BADBD8DBB03B}"/>
              </a:ext>
            </a:extLst>
          </p:cNvPr>
          <p:cNvSpPr/>
          <p:nvPr/>
        </p:nvSpPr>
        <p:spPr>
          <a:xfrm rot="13292990">
            <a:off x="4638897" y="39821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Flèche : droite 19">
            <a:extLst>
              <a:ext uri="{FF2B5EF4-FFF2-40B4-BE49-F238E27FC236}">
                <a16:creationId xmlns:a16="http://schemas.microsoft.com/office/drawing/2014/main" id="{FE0D5316-5F24-4FAC-949D-863CC7A50968}"/>
              </a:ext>
            </a:extLst>
          </p:cNvPr>
          <p:cNvSpPr/>
          <p:nvPr/>
        </p:nvSpPr>
        <p:spPr>
          <a:xfrm rot="16942636">
            <a:off x="4457389" y="311475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Flèche : droite 20">
            <a:extLst>
              <a:ext uri="{FF2B5EF4-FFF2-40B4-BE49-F238E27FC236}">
                <a16:creationId xmlns:a16="http://schemas.microsoft.com/office/drawing/2014/main" id="{B9DC2F68-D23E-4894-A37F-50A155436442}"/>
              </a:ext>
            </a:extLst>
          </p:cNvPr>
          <p:cNvSpPr/>
          <p:nvPr/>
        </p:nvSpPr>
        <p:spPr>
          <a:xfrm rot="13292990">
            <a:off x="8573961" y="494645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Flèche : droite 21">
            <a:extLst>
              <a:ext uri="{FF2B5EF4-FFF2-40B4-BE49-F238E27FC236}">
                <a16:creationId xmlns:a16="http://schemas.microsoft.com/office/drawing/2014/main" id="{337005A5-92FF-4043-8F1F-A7167B549B32}"/>
              </a:ext>
            </a:extLst>
          </p:cNvPr>
          <p:cNvSpPr/>
          <p:nvPr/>
        </p:nvSpPr>
        <p:spPr>
          <a:xfrm rot="16942636">
            <a:off x="7763021" y="28145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Flèche : droite 22">
            <a:extLst>
              <a:ext uri="{FF2B5EF4-FFF2-40B4-BE49-F238E27FC236}">
                <a16:creationId xmlns:a16="http://schemas.microsoft.com/office/drawing/2014/main" id="{D2756D29-1AB4-425F-99C4-50CB43BBF809}"/>
              </a:ext>
            </a:extLst>
          </p:cNvPr>
          <p:cNvSpPr/>
          <p:nvPr/>
        </p:nvSpPr>
        <p:spPr>
          <a:xfrm>
            <a:off x="9656369" y="149659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Flèche : droite 23">
            <a:extLst>
              <a:ext uri="{FF2B5EF4-FFF2-40B4-BE49-F238E27FC236}">
                <a16:creationId xmlns:a16="http://schemas.microsoft.com/office/drawing/2014/main" id="{F1194C97-1ED9-4C0D-A111-65860B519E3E}"/>
              </a:ext>
            </a:extLst>
          </p:cNvPr>
          <p:cNvSpPr/>
          <p:nvPr/>
        </p:nvSpPr>
        <p:spPr>
          <a:xfrm rot="3902026">
            <a:off x="11428961" y="24841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Flèche : droite 24">
            <a:extLst>
              <a:ext uri="{FF2B5EF4-FFF2-40B4-BE49-F238E27FC236}">
                <a16:creationId xmlns:a16="http://schemas.microsoft.com/office/drawing/2014/main" id="{3984ED99-3BCB-49FB-94E3-C9F2C4FF3FDC}"/>
              </a:ext>
            </a:extLst>
          </p:cNvPr>
          <p:cNvSpPr/>
          <p:nvPr/>
        </p:nvSpPr>
        <p:spPr>
          <a:xfrm rot="8711714">
            <a:off x="11206421" y="458186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ZoneTexte 25">
            <a:extLst>
              <a:ext uri="{FF2B5EF4-FFF2-40B4-BE49-F238E27FC236}">
                <a16:creationId xmlns:a16="http://schemas.microsoft.com/office/drawing/2014/main" id="{7A4DEF8E-9C31-447C-B3A5-FFC66A0FD1DB}"/>
              </a:ext>
            </a:extLst>
          </p:cNvPr>
          <p:cNvSpPr txBox="1"/>
          <p:nvPr/>
        </p:nvSpPr>
        <p:spPr>
          <a:xfrm>
            <a:off x="3282221" y="5714295"/>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27" name="ZoneTexte 26">
            <a:extLst>
              <a:ext uri="{FF2B5EF4-FFF2-40B4-BE49-F238E27FC236}">
                <a16:creationId xmlns:a16="http://schemas.microsoft.com/office/drawing/2014/main" id="{8BEC58D0-2052-46D0-A2B1-91102848342C}"/>
              </a:ext>
            </a:extLst>
          </p:cNvPr>
          <p:cNvSpPr txBox="1"/>
          <p:nvPr/>
        </p:nvSpPr>
        <p:spPr>
          <a:xfrm>
            <a:off x="7926606" y="5617722"/>
            <a:ext cx="388565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"bottle of champagne gold"</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847660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6600" dirty="0">
                <a:solidFill>
                  <a:schemeClr val="accent2">
                    <a:lumMod val="50000"/>
                  </a:schemeClr>
                </a:solidFill>
              </a:rPr>
              <a:t>Recipes to fail an ML project</a:t>
            </a:r>
          </a:p>
          <a:p>
            <a:pPr marL="658350" indent="-658350">
              <a:lnSpc>
                <a:spcPct val="100000"/>
              </a:lnSpc>
              <a:spcBef>
                <a:spcPts val="3400"/>
              </a:spcBef>
              <a:buFont typeface="+mj-lt"/>
              <a:buAutoNum type="arabicParenR"/>
            </a:pPr>
            <a:r>
              <a:rPr lang="en-US" sz="6600" dirty="0">
                <a:solidFill>
                  <a:schemeClr val="accent2">
                    <a:lumMod val="50000"/>
                  </a:schemeClr>
                </a:solidFill>
              </a:rPr>
              <a:t>How to stack the odds in your favor </a:t>
            </a:r>
            <a:r>
              <a:rPr lang="en-US" sz="6000" dirty="0">
                <a:solidFill>
                  <a:schemeClr val="accent2">
                    <a:lumMod val="50000"/>
                  </a:schemeClr>
                </a:solidFill>
              </a:rPr>
              <a:t>?</a:t>
            </a:r>
            <a:endParaRPr lang="fr-FR" sz="60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518593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1" y="-71950"/>
            <a:ext cx="267511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04310" y="2745352"/>
            <a:ext cx="3302138" cy="885671"/>
          </a:xfrm>
        </p:spPr>
        <p:txBody>
          <a:bodyPr>
            <a:noAutofit/>
          </a:bodyPr>
          <a:lstStyle/>
          <a:p>
            <a:pPr algn="ctr"/>
            <a:r>
              <a:rPr lang="en-US" sz="32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81299" y="253010"/>
            <a:ext cx="2336637" cy="1250931"/>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28" name="Picture 5">
            <a:extLst>
              <a:ext uri="{FF2B5EF4-FFF2-40B4-BE49-F238E27FC236}">
                <a16:creationId xmlns:a16="http://schemas.microsoft.com/office/drawing/2014/main" id="{737A6B2C-765B-4F23-9DCD-7DCF7D6A3AFA}"/>
              </a:ext>
            </a:extLst>
          </p:cNvPr>
          <p:cNvPicPr>
            <a:picLocks noChangeAspect="1"/>
          </p:cNvPicPr>
          <p:nvPr/>
        </p:nvPicPr>
        <p:blipFill>
          <a:blip r:embed="rId3"/>
          <a:stretch>
            <a:fillRect/>
          </a:stretch>
        </p:blipFill>
        <p:spPr>
          <a:xfrm>
            <a:off x="8708602" y="252763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10">
            <a:extLst>
              <a:ext uri="{FF2B5EF4-FFF2-40B4-BE49-F238E27FC236}">
                <a16:creationId xmlns:a16="http://schemas.microsoft.com/office/drawing/2014/main" id="{3F86239D-EB1D-4895-9DFB-5AED00952388}"/>
              </a:ext>
            </a:extLst>
          </p:cNvPr>
          <p:cNvPicPr>
            <a:picLocks noChangeAspect="1"/>
          </p:cNvPicPr>
          <p:nvPr/>
        </p:nvPicPr>
        <p:blipFill>
          <a:blip r:embed="rId4"/>
          <a:stretch>
            <a:fillRect/>
          </a:stretch>
        </p:blipFill>
        <p:spPr>
          <a:xfrm>
            <a:off x="10602382" y="303810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3">
            <a:extLst>
              <a:ext uri="{FF2B5EF4-FFF2-40B4-BE49-F238E27FC236}">
                <a16:creationId xmlns:a16="http://schemas.microsoft.com/office/drawing/2014/main" id="{4BD7B0CB-2359-4964-9BE5-0A55A6ED97FC}"/>
              </a:ext>
            </a:extLst>
          </p:cNvPr>
          <p:cNvPicPr>
            <a:picLocks noChangeAspect="1"/>
          </p:cNvPicPr>
          <p:nvPr/>
        </p:nvPicPr>
        <p:blipFill>
          <a:blip r:embed="rId5"/>
          <a:stretch>
            <a:fillRect/>
          </a:stretch>
        </p:blipFill>
        <p:spPr>
          <a:xfrm>
            <a:off x="8708602" y="66104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5">
            <a:extLst>
              <a:ext uri="{FF2B5EF4-FFF2-40B4-BE49-F238E27FC236}">
                <a16:creationId xmlns:a16="http://schemas.microsoft.com/office/drawing/2014/main" id="{EEE82540-B6FB-4C0B-90B7-557598102964}"/>
              </a:ext>
            </a:extLst>
          </p:cNvPr>
          <p:cNvPicPr>
            <a:picLocks noChangeAspect="1"/>
          </p:cNvPicPr>
          <p:nvPr/>
        </p:nvPicPr>
        <p:blipFill>
          <a:blip r:embed="rId6"/>
          <a:stretch>
            <a:fillRect/>
          </a:stretch>
        </p:blipFill>
        <p:spPr>
          <a:xfrm>
            <a:off x="10702528" y="723773"/>
            <a:ext cx="1380564" cy="1236152"/>
          </a:xfrm>
          <a:prstGeom prst="rect">
            <a:avLst/>
          </a:prstGeom>
        </p:spPr>
      </p:pic>
      <p:sp>
        <p:nvSpPr>
          <p:cNvPr id="32" name="Arrow: Right 38">
            <a:extLst>
              <a:ext uri="{FF2B5EF4-FFF2-40B4-BE49-F238E27FC236}">
                <a16:creationId xmlns:a16="http://schemas.microsoft.com/office/drawing/2014/main" id="{BD56ED47-74EE-4983-A58F-4DB15DC70AD5}"/>
              </a:ext>
            </a:extLst>
          </p:cNvPr>
          <p:cNvSpPr/>
          <p:nvPr/>
        </p:nvSpPr>
        <p:spPr>
          <a:xfrm>
            <a:off x="9875161" y="328647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5">
            <a:extLst>
              <a:ext uri="{FF2B5EF4-FFF2-40B4-BE49-F238E27FC236}">
                <a16:creationId xmlns:a16="http://schemas.microsoft.com/office/drawing/2014/main" id="{8089B197-49BB-4112-9FAC-4FD64F375DE5}"/>
              </a:ext>
            </a:extLst>
          </p:cNvPr>
          <p:cNvSpPr/>
          <p:nvPr/>
        </p:nvSpPr>
        <p:spPr>
          <a:xfrm>
            <a:off x="9949586" y="103623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42">
            <a:extLst>
              <a:ext uri="{FF2B5EF4-FFF2-40B4-BE49-F238E27FC236}">
                <a16:creationId xmlns:a16="http://schemas.microsoft.com/office/drawing/2014/main" id="{C4C46D74-B02F-4758-954D-DC5137B9F856}"/>
              </a:ext>
            </a:extLst>
          </p:cNvPr>
          <p:cNvSpPr txBox="1"/>
          <p:nvPr/>
        </p:nvSpPr>
        <p:spPr>
          <a:xfrm>
            <a:off x="9820322" y="339040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35" name="TextBox 22">
            <a:extLst>
              <a:ext uri="{FF2B5EF4-FFF2-40B4-BE49-F238E27FC236}">
                <a16:creationId xmlns:a16="http://schemas.microsoft.com/office/drawing/2014/main" id="{E3636667-7618-4C16-A3CA-4B4B6C78C25C}"/>
              </a:ext>
            </a:extLst>
          </p:cNvPr>
          <p:cNvSpPr txBox="1"/>
          <p:nvPr/>
        </p:nvSpPr>
        <p:spPr>
          <a:xfrm>
            <a:off x="9903711" y="117602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pic>
        <p:nvPicPr>
          <p:cNvPr id="41" name="Picture 5">
            <a:extLst>
              <a:ext uri="{FF2B5EF4-FFF2-40B4-BE49-F238E27FC236}">
                <a16:creationId xmlns:a16="http://schemas.microsoft.com/office/drawing/2014/main" id="{F16AF4D3-D62A-4BCD-B5FE-422B182B2F92}"/>
              </a:ext>
            </a:extLst>
          </p:cNvPr>
          <p:cNvPicPr>
            <a:picLocks noChangeAspect="1"/>
          </p:cNvPicPr>
          <p:nvPr/>
        </p:nvPicPr>
        <p:blipFill>
          <a:blip r:embed="rId3"/>
          <a:stretch>
            <a:fillRect/>
          </a:stretch>
        </p:blipFill>
        <p:spPr>
          <a:xfrm>
            <a:off x="2992364" y="245993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2" name="Picture 9">
            <a:extLst>
              <a:ext uri="{FF2B5EF4-FFF2-40B4-BE49-F238E27FC236}">
                <a16:creationId xmlns:a16="http://schemas.microsoft.com/office/drawing/2014/main" id="{1CAF6E1B-6934-40BD-B691-89D08F292E84}"/>
              </a:ext>
            </a:extLst>
          </p:cNvPr>
          <p:cNvPicPr>
            <a:picLocks noChangeAspect="1"/>
          </p:cNvPicPr>
          <p:nvPr/>
        </p:nvPicPr>
        <p:blipFill>
          <a:blip r:embed="rId7"/>
          <a:stretch>
            <a:fillRect/>
          </a:stretch>
        </p:blipFill>
        <p:spPr>
          <a:xfrm>
            <a:off x="4705676" y="290719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Picture 10">
            <a:extLst>
              <a:ext uri="{FF2B5EF4-FFF2-40B4-BE49-F238E27FC236}">
                <a16:creationId xmlns:a16="http://schemas.microsoft.com/office/drawing/2014/main" id="{036195D1-9E77-448B-B543-A590F7C6CD8D}"/>
              </a:ext>
            </a:extLst>
          </p:cNvPr>
          <p:cNvPicPr>
            <a:picLocks noChangeAspect="1"/>
          </p:cNvPicPr>
          <p:nvPr/>
        </p:nvPicPr>
        <p:blipFill>
          <a:blip r:embed="rId4"/>
          <a:stretch>
            <a:fillRect/>
          </a:stretch>
        </p:blipFill>
        <p:spPr>
          <a:xfrm>
            <a:off x="6593921" y="296622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3">
            <a:extLst>
              <a:ext uri="{FF2B5EF4-FFF2-40B4-BE49-F238E27FC236}">
                <a16:creationId xmlns:a16="http://schemas.microsoft.com/office/drawing/2014/main" id="{7437E50D-417C-44BE-BE49-CBFB949FB08C}"/>
              </a:ext>
            </a:extLst>
          </p:cNvPr>
          <p:cNvPicPr>
            <a:picLocks noChangeAspect="1"/>
          </p:cNvPicPr>
          <p:nvPr/>
        </p:nvPicPr>
        <p:blipFill>
          <a:blip r:embed="rId5"/>
          <a:stretch>
            <a:fillRect/>
          </a:stretch>
        </p:blipFill>
        <p:spPr>
          <a:xfrm>
            <a:off x="2992364" y="61618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5">
            <a:extLst>
              <a:ext uri="{FF2B5EF4-FFF2-40B4-BE49-F238E27FC236}">
                <a16:creationId xmlns:a16="http://schemas.microsoft.com/office/drawing/2014/main" id="{7AC4578B-E257-4AEF-94C4-A968FDD2DE82}"/>
              </a:ext>
            </a:extLst>
          </p:cNvPr>
          <p:cNvPicPr>
            <a:picLocks noChangeAspect="1"/>
          </p:cNvPicPr>
          <p:nvPr/>
        </p:nvPicPr>
        <p:blipFill>
          <a:blip r:embed="rId6"/>
          <a:stretch>
            <a:fillRect/>
          </a:stretch>
        </p:blipFill>
        <p:spPr>
          <a:xfrm>
            <a:off x="6470671" y="678935"/>
            <a:ext cx="1380564" cy="1236152"/>
          </a:xfrm>
          <a:prstGeom prst="rect">
            <a:avLst/>
          </a:prstGeom>
        </p:spPr>
      </p:pic>
      <p:pic>
        <p:nvPicPr>
          <p:cNvPr id="46" name="Picture 3">
            <a:extLst>
              <a:ext uri="{FF2B5EF4-FFF2-40B4-BE49-F238E27FC236}">
                <a16:creationId xmlns:a16="http://schemas.microsoft.com/office/drawing/2014/main" id="{087946B9-9A75-4A50-8309-086E79B80ED0}"/>
              </a:ext>
            </a:extLst>
          </p:cNvPr>
          <p:cNvPicPr>
            <a:picLocks noChangeAspect="1"/>
          </p:cNvPicPr>
          <p:nvPr/>
        </p:nvPicPr>
        <p:blipFill>
          <a:blip r:embed="rId5"/>
          <a:stretch>
            <a:fillRect/>
          </a:stretch>
        </p:blipFill>
        <p:spPr>
          <a:xfrm>
            <a:off x="4785306" y="61618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Arrow: Right 36">
            <a:extLst>
              <a:ext uri="{FF2B5EF4-FFF2-40B4-BE49-F238E27FC236}">
                <a16:creationId xmlns:a16="http://schemas.microsoft.com/office/drawing/2014/main" id="{F07543A2-2232-4B8E-80BE-9F6508DEB1CD}"/>
              </a:ext>
            </a:extLst>
          </p:cNvPr>
          <p:cNvSpPr/>
          <p:nvPr/>
        </p:nvSpPr>
        <p:spPr>
          <a:xfrm>
            <a:off x="6115935" y="100930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38">
            <a:extLst>
              <a:ext uri="{FF2B5EF4-FFF2-40B4-BE49-F238E27FC236}">
                <a16:creationId xmlns:a16="http://schemas.microsoft.com/office/drawing/2014/main" id="{3537CA80-6211-47A5-83BB-260B5EF28C19}"/>
              </a:ext>
            </a:extLst>
          </p:cNvPr>
          <p:cNvSpPr/>
          <p:nvPr/>
        </p:nvSpPr>
        <p:spPr>
          <a:xfrm>
            <a:off x="4158923" y="321878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39">
            <a:extLst>
              <a:ext uri="{FF2B5EF4-FFF2-40B4-BE49-F238E27FC236}">
                <a16:creationId xmlns:a16="http://schemas.microsoft.com/office/drawing/2014/main" id="{B33A32D2-76AB-47D7-885F-E2AD671FB991}"/>
              </a:ext>
            </a:extLst>
          </p:cNvPr>
          <p:cNvSpPr/>
          <p:nvPr/>
        </p:nvSpPr>
        <p:spPr>
          <a:xfrm>
            <a:off x="6167016" y="321878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35">
            <a:extLst>
              <a:ext uri="{FF2B5EF4-FFF2-40B4-BE49-F238E27FC236}">
                <a16:creationId xmlns:a16="http://schemas.microsoft.com/office/drawing/2014/main" id="{A5E585CD-A996-4989-88BC-0A79821465CF}"/>
              </a:ext>
            </a:extLst>
          </p:cNvPr>
          <p:cNvSpPr/>
          <p:nvPr/>
        </p:nvSpPr>
        <p:spPr>
          <a:xfrm>
            <a:off x="4233348" y="99138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42">
            <a:extLst>
              <a:ext uri="{FF2B5EF4-FFF2-40B4-BE49-F238E27FC236}">
                <a16:creationId xmlns:a16="http://schemas.microsoft.com/office/drawing/2014/main" id="{4A91CBE6-D1CD-4F57-B343-B16C011192D4}"/>
              </a:ext>
            </a:extLst>
          </p:cNvPr>
          <p:cNvSpPr txBox="1"/>
          <p:nvPr/>
        </p:nvSpPr>
        <p:spPr>
          <a:xfrm>
            <a:off x="4104084" y="332270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2" name="TextBox 43">
            <a:extLst>
              <a:ext uri="{FF2B5EF4-FFF2-40B4-BE49-F238E27FC236}">
                <a16:creationId xmlns:a16="http://schemas.microsoft.com/office/drawing/2014/main" id="{B53CF71C-279B-465B-9AD7-F009666227D3}"/>
              </a:ext>
            </a:extLst>
          </p:cNvPr>
          <p:cNvSpPr txBox="1"/>
          <p:nvPr/>
        </p:nvSpPr>
        <p:spPr>
          <a:xfrm>
            <a:off x="6114418" y="334063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53" name="TextBox 22">
            <a:extLst>
              <a:ext uri="{FF2B5EF4-FFF2-40B4-BE49-F238E27FC236}">
                <a16:creationId xmlns:a16="http://schemas.microsoft.com/office/drawing/2014/main" id="{DD335B4D-50C2-427B-BD94-49484BD1E9CA}"/>
              </a:ext>
            </a:extLst>
          </p:cNvPr>
          <p:cNvSpPr txBox="1"/>
          <p:nvPr/>
        </p:nvSpPr>
        <p:spPr>
          <a:xfrm>
            <a:off x="4187473" y="113116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4" name="TextBox 23">
            <a:extLst>
              <a:ext uri="{FF2B5EF4-FFF2-40B4-BE49-F238E27FC236}">
                <a16:creationId xmlns:a16="http://schemas.microsoft.com/office/drawing/2014/main" id="{0929B322-3B6A-42F1-A494-02FA68CC73D7}"/>
              </a:ext>
            </a:extLst>
          </p:cNvPr>
          <p:cNvSpPr txBox="1"/>
          <p:nvPr/>
        </p:nvSpPr>
        <p:spPr>
          <a:xfrm>
            <a:off x="6063336" y="112219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5" name="Picture 4">
            <a:extLst>
              <a:ext uri="{FF2B5EF4-FFF2-40B4-BE49-F238E27FC236}">
                <a16:creationId xmlns:a16="http://schemas.microsoft.com/office/drawing/2014/main" id="{75DCFFF3-3A3E-49F5-A1B4-F8A1A5FB5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361762" y="530097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6" name="Picture 4">
            <a:extLst>
              <a:ext uri="{FF2B5EF4-FFF2-40B4-BE49-F238E27FC236}">
                <a16:creationId xmlns:a16="http://schemas.microsoft.com/office/drawing/2014/main" id="{496297E7-B458-4360-B593-A361CE8D91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1910" y="536686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Arrow: Right 38">
            <a:extLst>
              <a:ext uri="{FF2B5EF4-FFF2-40B4-BE49-F238E27FC236}">
                <a16:creationId xmlns:a16="http://schemas.microsoft.com/office/drawing/2014/main" id="{4DF1527C-3898-4180-94C1-D4E740DBA8CD}"/>
              </a:ext>
            </a:extLst>
          </p:cNvPr>
          <p:cNvSpPr/>
          <p:nvPr/>
        </p:nvSpPr>
        <p:spPr>
          <a:xfrm>
            <a:off x="4280768" y="539218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42">
            <a:extLst>
              <a:ext uri="{FF2B5EF4-FFF2-40B4-BE49-F238E27FC236}">
                <a16:creationId xmlns:a16="http://schemas.microsoft.com/office/drawing/2014/main" id="{894EE73A-E34F-4D78-A62F-FBBD6172FCBC}"/>
              </a:ext>
            </a:extLst>
          </p:cNvPr>
          <p:cNvSpPr txBox="1"/>
          <p:nvPr/>
        </p:nvSpPr>
        <p:spPr>
          <a:xfrm>
            <a:off x="4225929" y="549610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pic>
        <p:nvPicPr>
          <p:cNvPr id="59" name="Picture 4">
            <a:extLst>
              <a:ext uri="{FF2B5EF4-FFF2-40B4-BE49-F238E27FC236}">
                <a16:creationId xmlns:a16="http://schemas.microsoft.com/office/drawing/2014/main" id="{4AC50396-6AE7-41F6-91C6-0955D85B8C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131766" y="531804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0" name="Picture 4">
            <a:extLst>
              <a:ext uri="{FF2B5EF4-FFF2-40B4-BE49-F238E27FC236}">
                <a16:creationId xmlns:a16="http://schemas.microsoft.com/office/drawing/2014/main" id="{59F87AA9-7157-4711-B342-CDD264A181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1914" y="538392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1" name="Arrow: Right 38">
            <a:extLst>
              <a:ext uri="{FF2B5EF4-FFF2-40B4-BE49-F238E27FC236}">
                <a16:creationId xmlns:a16="http://schemas.microsoft.com/office/drawing/2014/main" id="{0B866D4B-8B04-49BF-AACD-E5DE8ED260DA}"/>
              </a:ext>
            </a:extLst>
          </p:cNvPr>
          <p:cNvSpPr/>
          <p:nvPr/>
        </p:nvSpPr>
        <p:spPr>
          <a:xfrm>
            <a:off x="9899852" y="540925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42">
            <a:extLst>
              <a:ext uri="{FF2B5EF4-FFF2-40B4-BE49-F238E27FC236}">
                <a16:creationId xmlns:a16="http://schemas.microsoft.com/office/drawing/2014/main" id="{D729BD6E-FE68-4251-8642-5DDB8835382E}"/>
              </a:ext>
            </a:extLst>
          </p:cNvPr>
          <p:cNvSpPr txBox="1"/>
          <p:nvPr/>
        </p:nvSpPr>
        <p:spPr>
          <a:xfrm>
            <a:off x="9845013" y="551317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63" name="ZoneTexte 62">
            <a:extLst>
              <a:ext uri="{FF2B5EF4-FFF2-40B4-BE49-F238E27FC236}">
                <a16:creationId xmlns:a16="http://schemas.microsoft.com/office/drawing/2014/main" id="{6D757A96-3AE0-4C34-B8D1-EC2D05898945}"/>
              </a:ext>
            </a:extLst>
          </p:cNvPr>
          <p:cNvSpPr txBox="1"/>
          <p:nvPr/>
        </p:nvSpPr>
        <p:spPr>
          <a:xfrm>
            <a:off x="4121253" y="79070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4" name="ZoneTexte 63">
            <a:extLst>
              <a:ext uri="{FF2B5EF4-FFF2-40B4-BE49-F238E27FC236}">
                <a16:creationId xmlns:a16="http://schemas.microsoft.com/office/drawing/2014/main" id="{1713748F-4062-42DA-8476-DD1F59173194}"/>
              </a:ext>
            </a:extLst>
          </p:cNvPr>
          <p:cNvSpPr txBox="1"/>
          <p:nvPr/>
        </p:nvSpPr>
        <p:spPr>
          <a:xfrm>
            <a:off x="5737597" y="8035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5" name="ZoneTexte 64">
            <a:extLst>
              <a:ext uri="{FF2B5EF4-FFF2-40B4-BE49-F238E27FC236}">
                <a16:creationId xmlns:a16="http://schemas.microsoft.com/office/drawing/2014/main" id="{B07D186E-2429-4BA3-986F-6D431180F533}"/>
              </a:ext>
            </a:extLst>
          </p:cNvPr>
          <p:cNvSpPr txBox="1"/>
          <p:nvPr/>
        </p:nvSpPr>
        <p:spPr>
          <a:xfrm>
            <a:off x="4025027" y="301408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6" name="ZoneTexte 65">
            <a:extLst>
              <a:ext uri="{FF2B5EF4-FFF2-40B4-BE49-F238E27FC236}">
                <a16:creationId xmlns:a16="http://schemas.microsoft.com/office/drawing/2014/main" id="{09548EAE-427E-4A0A-BA0A-2A71121AA1C9}"/>
              </a:ext>
            </a:extLst>
          </p:cNvPr>
          <p:cNvSpPr txBox="1"/>
          <p:nvPr/>
        </p:nvSpPr>
        <p:spPr>
          <a:xfrm>
            <a:off x="5804184" y="300910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7" name="ZoneTexte 66">
            <a:extLst>
              <a:ext uri="{FF2B5EF4-FFF2-40B4-BE49-F238E27FC236}">
                <a16:creationId xmlns:a16="http://schemas.microsoft.com/office/drawing/2014/main" id="{FBAD0425-DB15-4E1D-8BDA-0840D93BC89B}"/>
              </a:ext>
            </a:extLst>
          </p:cNvPr>
          <p:cNvSpPr txBox="1"/>
          <p:nvPr/>
        </p:nvSpPr>
        <p:spPr>
          <a:xfrm>
            <a:off x="4022400" y="517717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8" name="ZoneTexte 67">
            <a:extLst>
              <a:ext uri="{FF2B5EF4-FFF2-40B4-BE49-F238E27FC236}">
                <a16:creationId xmlns:a16="http://schemas.microsoft.com/office/drawing/2014/main" id="{F1C261A5-82A7-4A42-9BBE-0586EE70958E}"/>
              </a:ext>
            </a:extLst>
          </p:cNvPr>
          <p:cNvSpPr txBox="1"/>
          <p:nvPr/>
        </p:nvSpPr>
        <p:spPr>
          <a:xfrm>
            <a:off x="4234032" y="131964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69" name="ZoneTexte 68">
            <a:extLst>
              <a:ext uri="{FF2B5EF4-FFF2-40B4-BE49-F238E27FC236}">
                <a16:creationId xmlns:a16="http://schemas.microsoft.com/office/drawing/2014/main" id="{B8FC1175-6348-44D2-8D5D-4A15E78682AC}"/>
              </a:ext>
            </a:extLst>
          </p:cNvPr>
          <p:cNvSpPr txBox="1"/>
          <p:nvPr/>
        </p:nvSpPr>
        <p:spPr>
          <a:xfrm>
            <a:off x="4199709"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0" name="ZoneTexte 69">
            <a:extLst>
              <a:ext uri="{FF2B5EF4-FFF2-40B4-BE49-F238E27FC236}">
                <a16:creationId xmlns:a16="http://schemas.microsoft.com/office/drawing/2014/main" id="{A47B0467-D464-45CE-B51D-036948833E3F}"/>
              </a:ext>
            </a:extLst>
          </p:cNvPr>
          <p:cNvSpPr txBox="1"/>
          <p:nvPr/>
        </p:nvSpPr>
        <p:spPr>
          <a:xfrm>
            <a:off x="4319605" y="576151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1" name="ZoneTexte 70">
            <a:extLst>
              <a:ext uri="{FF2B5EF4-FFF2-40B4-BE49-F238E27FC236}">
                <a16:creationId xmlns:a16="http://schemas.microsoft.com/office/drawing/2014/main" id="{48879E95-2BEA-45AB-9D04-7F5D4B16A7AE}"/>
              </a:ext>
            </a:extLst>
          </p:cNvPr>
          <p:cNvSpPr txBox="1"/>
          <p:nvPr/>
        </p:nvSpPr>
        <p:spPr>
          <a:xfrm>
            <a:off x="6099864"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2" name="ZoneTexte 71">
            <a:extLst>
              <a:ext uri="{FF2B5EF4-FFF2-40B4-BE49-F238E27FC236}">
                <a16:creationId xmlns:a16="http://schemas.microsoft.com/office/drawing/2014/main" id="{8C13E192-9853-4B72-ACDD-C80BD919CB35}"/>
              </a:ext>
            </a:extLst>
          </p:cNvPr>
          <p:cNvSpPr txBox="1"/>
          <p:nvPr/>
        </p:nvSpPr>
        <p:spPr>
          <a:xfrm>
            <a:off x="6063336" y="141233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3" name="ZoneTexte 72">
            <a:extLst>
              <a:ext uri="{FF2B5EF4-FFF2-40B4-BE49-F238E27FC236}">
                <a16:creationId xmlns:a16="http://schemas.microsoft.com/office/drawing/2014/main" id="{4D0F5605-BBCE-41B2-92C0-8E9E32C417DD}"/>
              </a:ext>
            </a:extLst>
          </p:cNvPr>
          <p:cNvSpPr txBox="1"/>
          <p:nvPr/>
        </p:nvSpPr>
        <p:spPr>
          <a:xfrm>
            <a:off x="9652053" y="79402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4" name="ZoneTexte 73">
            <a:extLst>
              <a:ext uri="{FF2B5EF4-FFF2-40B4-BE49-F238E27FC236}">
                <a16:creationId xmlns:a16="http://schemas.microsoft.com/office/drawing/2014/main" id="{F3D010C0-7BC3-4393-9054-F1CA16FBB1D4}"/>
              </a:ext>
            </a:extLst>
          </p:cNvPr>
          <p:cNvSpPr txBox="1"/>
          <p:nvPr/>
        </p:nvSpPr>
        <p:spPr>
          <a:xfrm>
            <a:off x="9597570" y="306230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5" name="ZoneTexte 74">
            <a:extLst>
              <a:ext uri="{FF2B5EF4-FFF2-40B4-BE49-F238E27FC236}">
                <a16:creationId xmlns:a16="http://schemas.microsoft.com/office/drawing/2014/main" id="{93886D3A-9DF6-4FDE-99DA-F34B01E45956}"/>
              </a:ext>
            </a:extLst>
          </p:cNvPr>
          <p:cNvSpPr txBox="1"/>
          <p:nvPr/>
        </p:nvSpPr>
        <p:spPr>
          <a:xfrm>
            <a:off x="9651081" y="519794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6" name="ZoneTexte 75">
            <a:extLst>
              <a:ext uri="{FF2B5EF4-FFF2-40B4-BE49-F238E27FC236}">
                <a16:creationId xmlns:a16="http://schemas.microsoft.com/office/drawing/2014/main" id="{8D7F2C27-FD9A-40FC-AAEA-00DEA15A5D9F}"/>
              </a:ext>
            </a:extLst>
          </p:cNvPr>
          <p:cNvSpPr txBox="1"/>
          <p:nvPr/>
        </p:nvSpPr>
        <p:spPr>
          <a:xfrm>
            <a:off x="9880467" y="143440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7" name="ZoneTexte 76">
            <a:extLst>
              <a:ext uri="{FF2B5EF4-FFF2-40B4-BE49-F238E27FC236}">
                <a16:creationId xmlns:a16="http://schemas.microsoft.com/office/drawing/2014/main" id="{198ABB1A-854B-414B-9807-2BECBD5F4908}"/>
              </a:ext>
            </a:extLst>
          </p:cNvPr>
          <p:cNvSpPr txBox="1"/>
          <p:nvPr/>
        </p:nvSpPr>
        <p:spPr>
          <a:xfrm>
            <a:off x="9823516" y="36204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8" name="ZoneTexte 77">
            <a:extLst>
              <a:ext uri="{FF2B5EF4-FFF2-40B4-BE49-F238E27FC236}">
                <a16:creationId xmlns:a16="http://schemas.microsoft.com/office/drawing/2014/main" id="{1E2F8CFB-5103-4458-9358-57FE4724744F}"/>
              </a:ext>
            </a:extLst>
          </p:cNvPr>
          <p:cNvSpPr txBox="1"/>
          <p:nvPr/>
        </p:nvSpPr>
        <p:spPr>
          <a:xfrm>
            <a:off x="9880520" y="573529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9" name="ZoneTexte 78">
            <a:extLst>
              <a:ext uri="{FF2B5EF4-FFF2-40B4-BE49-F238E27FC236}">
                <a16:creationId xmlns:a16="http://schemas.microsoft.com/office/drawing/2014/main" id="{DECCF742-BBCE-4FBD-A20F-18E040CEFA52}"/>
              </a:ext>
            </a:extLst>
          </p:cNvPr>
          <p:cNvSpPr txBox="1"/>
          <p:nvPr/>
        </p:nvSpPr>
        <p:spPr>
          <a:xfrm>
            <a:off x="776849" y="5495222"/>
            <a:ext cx="916564" cy="276999"/>
          </a:xfrm>
          <a:prstGeom prst="rect">
            <a:avLst/>
          </a:prstGeom>
          <a:noFill/>
        </p:spPr>
        <p:txBody>
          <a:bodyPr wrap="square" rtlCol="0">
            <a:spAutoFit/>
          </a:bodyPr>
          <a:lstStyle/>
          <a:p>
            <a:r>
              <a:rPr lang="en-US" sz="1200"/>
              <a:t>ML + code</a:t>
            </a:r>
          </a:p>
        </p:txBody>
      </p:sp>
      <p:sp>
        <p:nvSpPr>
          <p:cNvPr id="80" name="Arrow: Right 29">
            <a:extLst>
              <a:ext uri="{FF2B5EF4-FFF2-40B4-BE49-F238E27FC236}">
                <a16:creationId xmlns:a16="http://schemas.microsoft.com/office/drawing/2014/main" id="{27893D93-7240-4BA1-82BC-237889A5B2F3}"/>
              </a:ext>
            </a:extLst>
          </p:cNvPr>
          <p:cNvSpPr/>
          <p:nvPr/>
        </p:nvSpPr>
        <p:spPr>
          <a:xfrm>
            <a:off x="148521" y="539083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38">
            <a:extLst>
              <a:ext uri="{FF2B5EF4-FFF2-40B4-BE49-F238E27FC236}">
                <a16:creationId xmlns:a16="http://schemas.microsoft.com/office/drawing/2014/main" id="{9F5C97BB-266A-47E1-83DC-86705F3CA999}"/>
              </a:ext>
            </a:extLst>
          </p:cNvPr>
          <p:cNvSpPr/>
          <p:nvPr/>
        </p:nvSpPr>
        <p:spPr>
          <a:xfrm>
            <a:off x="148521" y="5876252"/>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ZoneTexte 81">
            <a:extLst>
              <a:ext uri="{FF2B5EF4-FFF2-40B4-BE49-F238E27FC236}">
                <a16:creationId xmlns:a16="http://schemas.microsoft.com/office/drawing/2014/main" id="{162359E6-0822-43C7-868B-D1CA84EF4BAF}"/>
              </a:ext>
            </a:extLst>
          </p:cNvPr>
          <p:cNvSpPr txBox="1"/>
          <p:nvPr/>
        </p:nvSpPr>
        <p:spPr>
          <a:xfrm>
            <a:off x="68943" y="5149638"/>
            <a:ext cx="916564" cy="276999"/>
          </a:xfrm>
          <a:prstGeom prst="rect">
            <a:avLst/>
          </a:prstGeom>
          <a:noFill/>
        </p:spPr>
        <p:txBody>
          <a:bodyPr wrap="square" rtlCol="0">
            <a:spAutoFit/>
          </a:bodyPr>
          <a:lstStyle/>
          <a:p>
            <a:r>
              <a:rPr lang="en-US" sz="1200" b="1"/>
              <a:t>Legend :</a:t>
            </a:r>
          </a:p>
        </p:txBody>
      </p:sp>
      <p:sp>
        <p:nvSpPr>
          <p:cNvPr id="83" name="ZoneTexte 82">
            <a:extLst>
              <a:ext uri="{FF2B5EF4-FFF2-40B4-BE49-F238E27FC236}">
                <a16:creationId xmlns:a16="http://schemas.microsoft.com/office/drawing/2014/main" id="{54B45C1E-F347-4001-998D-5785128C286B}"/>
              </a:ext>
            </a:extLst>
          </p:cNvPr>
          <p:cNvSpPr txBox="1"/>
          <p:nvPr/>
        </p:nvSpPr>
        <p:spPr>
          <a:xfrm>
            <a:off x="810067" y="5956831"/>
            <a:ext cx="1105544" cy="276999"/>
          </a:xfrm>
          <a:prstGeom prst="rect">
            <a:avLst/>
          </a:prstGeom>
          <a:noFill/>
        </p:spPr>
        <p:txBody>
          <a:bodyPr wrap="square" rtlCol="0">
            <a:spAutoFit/>
          </a:bodyPr>
          <a:lstStyle/>
          <a:p>
            <a:r>
              <a:rPr lang="en-US" sz="1200"/>
              <a:t>Only code</a:t>
            </a:r>
          </a:p>
        </p:txBody>
      </p:sp>
    </p:spTree>
    <p:extLst>
      <p:ext uri="{BB962C8B-B14F-4D97-AF65-F5344CB8AC3E}">
        <p14:creationId xmlns:p14="http://schemas.microsoft.com/office/powerpoint/2010/main" val="3500500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5) Missed to</a:t>
            </a:r>
            <a:br>
              <a:rPr lang="en-US" sz="5400" dirty="0">
                <a:solidFill>
                  <a:schemeClr val="bg2">
                    <a:lumMod val="10000"/>
                  </a:schemeClr>
                </a:solidFill>
              </a:rPr>
            </a:br>
            <a:r>
              <a:rPr lang="en-US" sz="5400" dirty="0">
                <a:solidFill>
                  <a:schemeClr val="bg2">
                    <a:lumMod val="10000"/>
                  </a:schemeClr>
                </a:solidFill>
              </a:rPr>
              <a:t>industrialize the training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79810" y="246121"/>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Picture 2">
            <a:extLst>
              <a:ext uri="{FF2B5EF4-FFF2-40B4-BE49-F238E27FC236}">
                <a16:creationId xmlns:a16="http://schemas.microsoft.com/office/drawing/2014/main" id="{D20028DB-C975-4452-BA8C-F1BB31B77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77542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4C18A3B-E881-49C4-AC75-CBF40D4D24FE}"/>
              </a:ext>
            </a:extLst>
          </p:cNvPr>
          <p:cNvSpPr txBox="1"/>
          <p:nvPr/>
        </p:nvSpPr>
        <p:spPr>
          <a:xfrm>
            <a:off x="6681808" y="5652228"/>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565727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10" name="ZoneTexte 9">
            <a:extLst>
              <a:ext uri="{FF2B5EF4-FFF2-40B4-BE49-F238E27FC236}">
                <a16:creationId xmlns:a16="http://schemas.microsoft.com/office/drawing/2014/main" id="{B574098F-9CA4-4C91-A48D-A674C218B0EA}"/>
              </a:ext>
            </a:extLst>
          </p:cNvPr>
          <p:cNvSpPr txBox="1"/>
          <p:nvPr/>
        </p:nvSpPr>
        <p:spPr>
          <a:xfrm>
            <a:off x="6096000" y="5654688"/>
            <a:ext cx="5644556"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Bolognese </a:t>
            </a:r>
            <a:r>
              <a:rPr lang="en-US" b="0" dirty="0" err="1">
                <a:solidFill>
                  <a:srgbClr val="A31515"/>
                </a:solidFill>
                <a:effectLst/>
                <a:latin typeface="Courier New" panose="02070309020205020404" pitchFamily="49" charset="0"/>
              </a:rPr>
              <a:t>spagetti</a:t>
            </a:r>
            <a:r>
              <a:rPr lang="en-US" b="0" dirty="0">
                <a:solidFill>
                  <a:srgbClr val="A31515"/>
                </a:solidFill>
                <a:effectLst/>
                <a:latin typeface="Courier New" panose="02070309020205020404" pitchFamily="49" charset="0"/>
              </a:rPr>
              <a:t> plate with cheese</a:t>
            </a:r>
            <a:endParaRPr lang="en-US" b="0" dirty="0">
              <a:solidFill>
                <a:srgbClr val="000000"/>
              </a:solidFill>
              <a:effectLst/>
              <a:latin typeface="Courier New" panose="02070309020205020404" pitchFamily="49" charset="0"/>
            </a:endParaRPr>
          </a:p>
        </p:txBody>
      </p:sp>
      <p:pic>
        <p:nvPicPr>
          <p:cNvPr id="14" name="Picture 4">
            <a:extLst>
              <a:ext uri="{FF2B5EF4-FFF2-40B4-BE49-F238E27FC236}">
                <a16:creationId xmlns:a16="http://schemas.microsoft.com/office/drawing/2014/main" id="{9E7CC765-9C4D-481E-BA38-3ADF053B9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777888"/>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134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Image 11">
            <a:extLst>
              <a:ext uri="{FF2B5EF4-FFF2-40B4-BE49-F238E27FC236}">
                <a16:creationId xmlns:a16="http://schemas.microsoft.com/office/drawing/2014/main" id="{B122C81E-C36E-40DB-8CDB-0C711EA6BF3F}"/>
              </a:ext>
            </a:extLst>
          </p:cNvPr>
          <p:cNvPicPr>
            <a:picLocks noChangeAspect="1"/>
          </p:cNvPicPr>
          <p:nvPr/>
        </p:nvPicPr>
        <p:blipFill>
          <a:blip r:embed="rId3"/>
          <a:stretch>
            <a:fillRect/>
          </a:stretch>
        </p:blipFill>
        <p:spPr>
          <a:xfrm>
            <a:off x="5475246" y="0"/>
            <a:ext cx="6680323" cy="6432576"/>
          </a:xfrm>
          <a:prstGeom prst="rect">
            <a:avLst/>
          </a:prstGeom>
        </p:spPr>
      </p:pic>
    </p:spTree>
    <p:extLst>
      <p:ext uri="{BB962C8B-B14F-4D97-AF65-F5344CB8AC3E}">
        <p14:creationId xmlns:p14="http://schemas.microsoft.com/office/powerpoint/2010/main" val="897052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7) Split train and production code on different git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8" name="ZoneTexte 7">
            <a:extLst>
              <a:ext uri="{FF2B5EF4-FFF2-40B4-BE49-F238E27FC236}">
                <a16:creationId xmlns:a16="http://schemas.microsoft.com/office/drawing/2014/main" id="{EDE73534-BF9B-427E-8E8F-43991C73356D}"/>
              </a:ext>
            </a:extLst>
          </p:cNvPr>
          <p:cNvSpPr txBox="1"/>
          <p:nvPr/>
        </p:nvSpPr>
        <p:spPr>
          <a:xfrm>
            <a:off x="7549219" y="4004560"/>
            <a:ext cx="27878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pinch of salt"</a:t>
            </a:r>
            <a:endParaRPr lang="en-US" b="0" dirty="0">
              <a:solidFill>
                <a:srgbClr val="000000"/>
              </a:solidFill>
              <a:effectLst/>
              <a:latin typeface="Courier New" panose="02070309020205020404" pitchFamily="49" charset="0"/>
            </a:endParaRPr>
          </a:p>
        </p:txBody>
      </p:sp>
      <p:pic>
        <p:nvPicPr>
          <p:cNvPr id="10" name="Picture 4">
            <a:extLst>
              <a:ext uri="{FF2B5EF4-FFF2-40B4-BE49-F238E27FC236}">
                <a16:creationId xmlns:a16="http://schemas.microsoft.com/office/drawing/2014/main" id="{4FF7569D-7132-4CBC-8177-9338C0AB6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49" y="559836"/>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7AE197A7-7C5B-4D84-81AD-FE3B00CBAA0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562315" y="461782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495FC114-9421-49F4-A613-3090338B3B51}"/>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9251551" y="4593281"/>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AA6C2404-6922-417A-A21B-DA5CB2E9A07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7662700" y="4574357"/>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24234631-0A3C-4318-9AB4-DBBD058B541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947350" y="440171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01F733D3-428A-47A2-926C-383B93A03A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6246087" y="5085436"/>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fficher l’image source">
            <a:extLst>
              <a:ext uri="{FF2B5EF4-FFF2-40B4-BE49-F238E27FC236}">
                <a16:creationId xmlns:a16="http://schemas.microsoft.com/office/drawing/2014/main" id="{6048527D-3C87-4659-8BFD-CEEDEF9F6FF2}"/>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8378948" y="508543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E0F4BDAD-A807-49C8-B633-351F3A968C0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415167" y="5709426"/>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D3807D54-9DE0-490A-8A30-0A484D305BE8}"/>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987551" y="360239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fficher l’image source">
            <a:extLst>
              <a:ext uri="{FF2B5EF4-FFF2-40B4-BE49-F238E27FC236}">
                <a16:creationId xmlns:a16="http://schemas.microsoft.com/office/drawing/2014/main" id="{5E1FF849-ED45-40AC-88A0-D82A4B7D564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786584" y="327409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Afficher l’image source">
            <a:extLst>
              <a:ext uri="{FF2B5EF4-FFF2-40B4-BE49-F238E27FC236}">
                <a16:creationId xmlns:a16="http://schemas.microsoft.com/office/drawing/2014/main" id="{3D16CB25-DCF3-4D81-8BA5-CA4BB31311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826785" y="2474774"/>
            <a:ext cx="894735" cy="51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297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8) Let the data drift happen</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23" name="Picture 4">
            <a:extLst>
              <a:ext uri="{FF2B5EF4-FFF2-40B4-BE49-F238E27FC236}">
                <a16:creationId xmlns:a16="http://schemas.microsoft.com/office/drawing/2014/main" id="{EEC83FC2-189A-43BB-A138-2AF392211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48805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E6AD770B-EF69-40FD-8AF0-DA8B9C87E331}"/>
              </a:ext>
            </a:extLst>
          </p:cNvPr>
          <p:cNvSpPr txBox="1"/>
          <p:nvPr/>
        </p:nvSpPr>
        <p:spPr>
          <a:xfrm>
            <a:off x="7209184" y="5501294"/>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"cherry on the cake"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265944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9) Focus on statistics and forget the rest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0" name="Picture 2">
            <a:extLst>
              <a:ext uri="{FF2B5EF4-FFF2-40B4-BE49-F238E27FC236}">
                <a16:creationId xmlns:a16="http://schemas.microsoft.com/office/drawing/2014/main" id="{286DD26D-8042-4AD0-B002-218289E04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322" y="68687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F49B15F4-6ED2-4ADF-A063-97E5C8851112}"/>
              </a:ext>
            </a:extLst>
          </p:cNvPr>
          <p:cNvSpPr txBox="1"/>
          <p:nvPr/>
        </p:nvSpPr>
        <p:spPr>
          <a:xfrm>
            <a:off x="5890385" y="565725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543033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37233A3D-3E5E-44FF-942E-6CD20641CAF0}"/>
              </a:ext>
            </a:extLst>
          </p:cNvPr>
          <p:cNvSpPr txBox="1"/>
          <p:nvPr/>
        </p:nvSpPr>
        <p:spPr>
          <a:xfrm>
            <a:off x="7217768" y="5521259"/>
            <a:ext cx="528761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"invoice made of gold"</a:t>
            </a:r>
            <a:endParaRPr lang="en-US"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421" y="54498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486DD8F-2E98-448B-B311-3F567BD6306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itre 1">
            <a:extLst>
              <a:ext uri="{FF2B5EF4-FFF2-40B4-BE49-F238E27FC236}">
                <a16:creationId xmlns:a16="http://schemas.microsoft.com/office/drawing/2014/main" id="{C3E86450-D678-422F-A71A-45749D1E8F9E}"/>
              </a:ext>
            </a:extLst>
          </p:cNvPr>
          <p:cNvSpPr txBox="1">
            <a:spLocks/>
          </p:cNvSpPr>
          <p:nvPr/>
        </p:nvSpPr>
        <p:spPr>
          <a:xfrm>
            <a:off x="-116378" y="3081214"/>
            <a:ext cx="5555195" cy="2076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2">
                    <a:lumMod val="10000"/>
                  </a:schemeClr>
                </a:solidFill>
              </a:rPr>
              <a:t>10) Write a big check</a:t>
            </a:r>
          </a:p>
        </p:txBody>
      </p:sp>
      <p:sp>
        <p:nvSpPr>
          <p:cNvPr id="10" name="Rectangle 9">
            <a:extLst>
              <a:ext uri="{FF2B5EF4-FFF2-40B4-BE49-F238E27FC236}">
                <a16:creationId xmlns:a16="http://schemas.microsoft.com/office/drawing/2014/main" id="{BE253017-1C25-43E0-86BB-3CFDF50B3381}"/>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47A1A661-6FD9-425F-AF20-F246E50584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240543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6600" dirty="0">
                <a:solidFill>
                  <a:schemeClr val="bg1">
                    <a:lumMod val="85000"/>
                  </a:schemeClr>
                </a:solidFill>
              </a:rPr>
              <a:t>Recipes to fail an ML project</a:t>
            </a:r>
          </a:p>
          <a:p>
            <a:pPr marL="658350" indent="-658350">
              <a:lnSpc>
                <a:spcPct val="100000"/>
              </a:lnSpc>
              <a:spcBef>
                <a:spcPts val="3400"/>
              </a:spcBef>
              <a:buFont typeface="+mj-lt"/>
              <a:buAutoNum type="arabicParenR"/>
            </a:pPr>
            <a:r>
              <a:rPr lang="en-US" sz="6600" dirty="0">
                <a:solidFill>
                  <a:schemeClr val="accent2">
                    <a:lumMod val="50000"/>
                  </a:schemeClr>
                </a:solidFill>
              </a:rPr>
              <a:t>How to stack the odds in your favor ?</a:t>
            </a:r>
            <a:endParaRPr lang="fr-FR" sz="66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4018819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DCD2DA-C8F8-2DAF-7DDE-44AE71639D0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A42FEB-4A13-D5F5-75DE-1542E949E56E}"/>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FC00958B-4ABC-C0A7-1B41-D0A686CFA8E0}"/>
              </a:ext>
            </a:extLst>
          </p:cNvPr>
          <p:cNvSpPr/>
          <p:nvPr/>
        </p:nvSpPr>
        <p:spPr>
          <a:xfrm>
            <a:off x="-117566" y="0"/>
            <a:ext cx="12618720" cy="6858000"/>
          </a:xfrm>
          <a:prstGeom prst="rect">
            <a:avLst/>
          </a:prstGeom>
          <a:solidFill>
            <a:srgbClr val="000000"/>
          </a:solidFill>
          <a:ln>
            <a:solidFill>
              <a:srgbClr val="122D4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pic>
        <p:nvPicPr>
          <p:cNvPr id="1026" name="Picture 2" descr="The Blue Planet Earth from Space by jcpag2010 on DeviantArt">
            <a:extLst>
              <a:ext uri="{FF2B5EF4-FFF2-40B4-BE49-F238E27FC236}">
                <a16:creationId xmlns:a16="http://schemas.microsoft.com/office/drawing/2014/main" id="{AE9AC2C6-84C8-9EC0-996D-D9CF6E78B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50" y="3274695"/>
            <a:ext cx="500471" cy="500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478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6600" dirty="0">
                <a:solidFill>
                  <a:schemeClr val="accent2">
                    <a:lumMod val="50000"/>
                  </a:schemeClr>
                </a:solidFill>
              </a:rPr>
              <a:t>Recipes to fail an ML project</a:t>
            </a:r>
          </a:p>
          <a:p>
            <a:pPr marL="658350" indent="-658350">
              <a:lnSpc>
                <a:spcPct val="100000"/>
              </a:lnSpc>
              <a:spcBef>
                <a:spcPts val="3400"/>
              </a:spcBef>
              <a:buFont typeface="+mj-lt"/>
              <a:buAutoNum type="arabicParenR"/>
            </a:pPr>
            <a:r>
              <a:rPr lang="en-US" sz="6600" dirty="0">
                <a:solidFill>
                  <a:schemeClr val="bg1">
                    <a:lumMod val="85000"/>
                  </a:schemeClr>
                </a:solidFill>
              </a:rPr>
              <a:t>How to stack the odds in your favor </a:t>
            </a:r>
            <a:r>
              <a:rPr lang="en-US" sz="6000" dirty="0">
                <a:solidFill>
                  <a:schemeClr val="bg1">
                    <a:lumMod val="85000"/>
                  </a:schemeClr>
                </a:solidFill>
              </a:rPr>
              <a:t>?</a:t>
            </a:r>
            <a:endParaRPr lang="fr-FR" sz="6000" dirty="0">
              <a:solidFill>
                <a:schemeClr val="bg1">
                  <a:lumMod val="8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2925129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ilyClean">
            <a:extLst>
              <a:ext uri="{FF2B5EF4-FFF2-40B4-BE49-F238E27FC236}">
                <a16:creationId xmlns:a16="http://schemas.microsoft.com/office/drawing/2014/main" id="{29911640-28A9-40E1-9388-A29AE8871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57" y="1404909"/>
            <a:ext cx="3648208" cy="2024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lyClean Automation">
            <a:extLst>
              <a:ext uri="{FF2B5EF4-FFF2-40B4-BE49-F238E27FC236}">
                <a16:creationId xmlns:a16="http://schemas.microsoft.com/office/drawing/2014/main" id="{3B5BF916-C30F-402C-BB57-4BDBF415A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67" y="3428999"/>
            <a:ext cx="3436789" cy="21240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l-cli webapp">
            <a:extLst>
              <a:ext uri="{FF2B5EF4-FFF2-40B4-BE49-F238E27FC236}">
                <a16:creationId xmlns:a16="http://schemas.microsoft.com/office/drawing/2014/main" id="{33D45B53-813C-4B07-A83E-E81FEB1B0A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1568" y="1395122"/>
            <a:ext cx="2388864" cy="2033877"/>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6C353E5-654B-4668-AE05-EDC460CB2D51}"/>
              </a:ext>
            </a:extLst>
          </p:cNvPr>
          <p:cNvSpPr txBox="1"/>
          <p:nvPr/>
        </p:nvSpPr>
        <p:spPr>
          <a:xfrm>
            <a:off x="4646285" y="4484062"/>
            <a:ext cx="3262312" cy="2862322"/>
          </a:xfrm>
          <a:prstGeom prst="rect">
            <a:avLst/>
          </a:prstGeom>
          <a:noFill/>
        </p:spPr>
        <p:txBody>
          <a:bodyPr wrap="square">
            <a:spAutoFit/>
          </a:bodyPr>
          <a:lstStyle/>
          <a:p>
            <a:pPr algn="ctr"/>
            <a:r>
              <a:rPr lang="fr-FR" sz="3600" dirty="0" err="1">
                <a:hlinkClick r:id="rId6"/>
              </a:rPr>
              <a:t>Ecotag</a:t>
            </a:r>
            <a:r>
              <a:rPr lang="fr-FR" sz="3600" dirty="0"/>
              <a:t> </a:t>
            </a:r>
          </a:p>
          <a:p>
            <a:pPr algn="ctr"/>
            <a:r>
              <a:rPr lang="fr-FR" sz="3600" dirty="0"/>
              <a:t>&amp; </a:t>
            </a:r>
          </a:p>
          <a:p>
            <a:pPr algn="ctr"/>
            <a:r>
              <a:rPr lang="fr-FR" sz="3600" dirty="0"/>
              <a:t>ml-cli</a:t>
            </a:r>
          </a:p>
          <a:p>
            <a:pPr algn="ctr"/>
            <a:endParaRPr lang="fr-FR" sz="3600" dirty="0"/>
          </a:p>
          <a:p>
            <a:pPr algn="ctr"/>
            <a:endParaRPr lang="fr-FR" sz="3600" dirty="0"/>
          </a:p>
        </p:txBody>
      </p:sp>
      <p:sp>
        <p:nvSpPr>
          <p:cNvPr id="12" name="ZoneTexte 11">
            <a:extLst>
              <a:ext uri="{FF2B5EF4-FFF2-40B4-BE49-F238E27FC236}">
                <a16:creationId xmlns:a16="http://schemas.microsoft.com/office/drawing/2014/main" id="{932FD944-CEC7-42F6-97DA-70CE80F81878}"/>
              </a:ext>
            </a:extLst>
          </p:cNvPr>
          <p:cNvSpPr txBox="1"/>
          <p:nvPr/>
        </p:nvSpPr>
        <p:spPr>
          <a:xfrm>
            <a:off x="845996" y="5434875"/>
            <a:ext cx="2487886" cy="1200329"/>
          </a:xfrm>
          <a:prstGeom prst="rect">
            <a:avLst/>
          </a:prstGeom>
          <a:noFill/>
        </p:spPr>
        <p:txBody>
          <a:bodyPr wrap="square">
            <a:spAutoFit/>
          </a:bodyPr>
          <a:lstStyle/>
          <a:p>
            <a:pPr algn="ctr"/>
            <a:r>
              <a:rPr lang="fr-FR" sz="3600" dirty="0" err="1">
                <a:hlinkClick r:id="rId7"/>
              </a:rPr>
              <a:t>Dailyclean</a:t>
            </a:r>
            <a:endParaRPr lang="fr-FR" sz="3600" dirty="0"/>
          </a:p>
          <a:p>
            <a:pPr algn="ctr"/>
            <a:endParaRPr lang="fr-FR" sz="3600" dirty="0"/>
          </a:p>
        </p:txBody>
      </p:sp>
      <p:pic>
        <p:nvPicPr>
          <p:cNvPr id="9" name="Picture 4" descr="Ml-cli webapp">
            <a:extLst>
              <a:ext uri="{FF2B5EF4-FFF2-40B4-BE49-F238E27FC236}">
                <a16:creationId xmlns:a16="http://schemas.microsoft.com/office/drawing/2014/main" id="{BAD527DD-8543-46B6-B758-1D2A8850A5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5748" y="3249626"/>
            <a:ext cx="2086229" cy="112678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C3FDFAB6-41BC-4C69-A518-89B21C2CF3D0}"/>
              </a:ext>
            </a:extLst>
          </p:cNvPr>
          <p:cNvCxnSpPr/>
          <p:nvPr/>
        </p:nvCxnSpPr>
        <p:spPr>
          <a:xfrm>
            <a:off x="4010025"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5B39983-0B40-42DB-87FA-3031A2FC3992}"/>
              </a:ext>
            </a:extLst>
          </p:cNvPr>
          <p:cNvCxnSpPr/>
          <p:nvPr/>
        </p:nvCxnSpPr>
        <p:spPr>
          <a:xfrm>
            <a:off x="8267700"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97AB48-F77F-4119-869A-1C2990EC53F6}"/>
              </a:ext>
            </a:extLst>
          </p:cNvPr>
          <p:cNvSpPr txBox="1"/>
          <p:nvPr/>
        </p:nvSpPr>
        <p:spPr>
          <a:xfrm>
            <a:off x="8985907" y="5434011"/>
            <a:ext cx="2487886" cy="646331"/>
          </a:xfrm>
          <a:prstGeom prst="rect">
            <a:avLst/>
          </a:prstGeom>
          <a:noFill/>
        </p:spPr>
        <p:txBody>
          <a:bodyPr wrap="square">
            <a:spAutoFit/>
          </a:bodyPr>
          <a:lstStyle/>
          <a:p>
            <a:pPr algn="ctr"/>
            <a:r>
              <a:rPr lang="fr-FR" sz="3600" dirty="0" err="1"/>
              <a:t>SlimFaaS</a:t>
            </a:r>
            <a:endParaRPr lang="fr-FR" sz="3600" dirty="0"/>
          </a:p>
        </p:txBody>
      </p:sp>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a:xfrm>
            <a:off x="0" y="-80949"/>
            <a:ext cx="12192000" cy="1325563"/>
          </a:xfrm>
          <a:solidFill>
            <a:schemeClr val="accent6">
              <a:lumMod val="75000"/>
            </a:schemeClr>
          </a:solidFill>
        </p:spPr>
        <p:txBody>
          <a:bodyPr/>
          <a:lstStyle/>
          <a:p>
            <a:pPr algn="ctr"/>
            <a:r>
              <a:rPr lang="fr-FR" dirty="0">
                <a:solidFill>
                  <a:schemeClr val="bg1"/>
                </a:solidFill>
              </a:rPr>
              <a:t>Open Source</a:t>
            </a:r>
          </a:p>
        </p:txBody>
      </p:sp>
      <p:sp>
        <p:nvSpPr>
          <p:cNvPr id="14" name="Rectangle 13">
            <a:extLst>
              <a:ext uri="{FF2B5EF4-FFF2-40B4-BE49-F238E27FC236}">
                <a16:creationId xmlns:a16="http://schemas.microsoft.com/office/drawing/2014/main" id="{7C592349-0A02-436D-B379-2263584A975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2050" name="Picture 2" descr="Un œuf est devenu la photo la plus likée d'Instagram parce que c'est ...">
            <a:extLst>
              <a:ext uri="{FF2B5EF4-FFF2-40B4-BE49-F238E27FC236}">
                <a16:creationId xmlns:a16="http://schemas.microsoft.com/office/drawing/2014/main" id="{FCE77243-7666-8F04-B87A-EFD1D285297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5128" t="12762" r="29286" b="3249"/>
          <a:stretch/>
        </p:blipFill>
        <p:spPr bwMode="auto">
          <a:xfrm>
            <a:off x="9997916" y="3570832"/>
            <a:ext cx="403384" cy="53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38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987635"/>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049003" y="5996536"/>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884357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7EBE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4" name="Titre 1">
            <a:extLst>
              <a:ext uri="{FF2B5EF4-FFF2-40B4-BE49-F238E27FC236}">
                <a16:creationId xmlns:a16="http://schemas.microsoft.com/office/drawing/2014/main" id="{495A2FCB-1FAF-5608-3B6E-A76346ABA8A1}"/>
              </a:ext>
            </a:extLst>
          </p:cNvPr>
          <p:cNvSpPr txBox="1">
            <a:spLocks/>
          </p:cNvSpPr>
          <p:nvPr/>
        </p:nvSpPr>
        <p:spPr>
          <a:xfrm>
            <a:off x="4946467" y="1100483"/>
            <a:ext cx="6165669" cy="9112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Thank you </a:t>
            </a:r>
            <a:r>
              <a:rPr lang="en-US" dirty="0">
                <a:solidFill>
                  <a:schemeClr val="bg1"/>
                </a:solidFill>
                <a:sym typeface="Wingdings" panose="05000000000000000000" pitchFamily="2" charset="2"/>
              </a:rPr>
              <a:t></a:t>
            </a:r>
            <a:endParaRPr lang="en-US" dirty="0">
              <a:solidFill>
                <a:schemeClr val="bg1"/>
              </a:solidFill>
            </a:endParaRPr>
          </a:p>
        </p:txBody>
      </p:sp>
      <p:pic>
        <p:nvPicPr>
          <p:cNvPr id="8" name="Picture 2">
            <a:extLst>
              <a:ext uri="{FF2B5EF4-FFF2-40B4-BE49-F238E27FC236}">
                <a16:creationId xmlns:a16="http://schemas.microsoft.com/office/drawing/2014/main" id="{61889FF3-2579-9C9B-1C9C-65CB44A1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943" y="1791237"/>
            <a:ext cx="3474719" cy="3474719"/>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3E3C527B-B518-0F00-F027-DAA0D6522205}"/>
              </a:ext>
            </a:extLst>
          </p:cNvPr>
          <p:cNvSpPr txBox="1"/>
          <p:nvPr/>
        </p:nvSpPr>
        <p:spPr>
          <a:xfrm>
            <a:off x="5287106" y="5374582"/>
            <a:ext cx="6093994" cy="369332"/>
          </a:xfrm>
          <a:prstGeom prst="rect">
            <a:avLst/>
          </a:prstGeom>
          <a:noFill/>
        </p:spPr>
        <p:txBody>
          <a:bodyPr wrap="square">
            <a:spAutoFit/>
          </a:bodyPr>
          <a:lstStyle/>
          <a:p>
            <a:r>
              <a:rPr lang="en-US" b="0" dirty="0">
                <a:solidFill>
                  <a:srgbClr val="FF0000"/>
                </a:solidFill>
                <a:effectLst/>
                <a:latin typeface="Courier New" panose="02070309020205020404" pitchFamily="49" charset="0"/>
              </a:rPr>
              <a:t>"thank and hug the public in a theater"</a:t>
            </a:r>
          </a:p>
        </p:txBody>
      </p:sp>
    </p:spTree>
    <p:extLst>
      <p:ext uri="{BB962C8B-B14F-4D97-AF65-F5344CB8AC3E}">
        <p14:creationId xmlns:p14="http://schemas.microsoft.com/office/powerpoint/2010/main" val="784373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4" name="ZoneTexte 13">
            <a:extLst>
              <a:ext uri="{FF2B5EF4-FFF2-40B4-BE49-F238E27FC236}">
                <a16:creationId xmlns:a16="http://schemas.microsoft.com/office/drawing/2014/main" id="{59F70873-6594-467B-B94B-9271DDF5380B}"/>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5" name="ZoneTexte 14">
            <a:extLst>
              <a:ext uri="{FF2B5EF4-FFF2-40B4-BE49-F238E27FC236}">
                <a16:creationId xmlns:a16="http://schemas.microsoft.com/office/drawing/2014/main" id="{FE914F7A-AF9A-4065-8185-D76E782C72B0}"/>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sp>
        <p:nvSpPr>
          <p:cNvPr id="16" name="Rectangle 15">
            <a:extLst>
              <a:ext uri="{FF2B5EF4-FFF2-40B4-BE49-F238E27FC236}">
                <a16:creationId xmlns:a16="http://schemas.microsoft.com/office/drawing/2014/main" id="{9B798AED-2C22-44C3-B480-11E0D9A655E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a:extLst>
              <a:ext uri="{FF2B5EF4-FFF2-40B4-BE49-F238E27FC236}">
                <a16:creationId xmlns:a16="http://schemas.microsoft.com/office/drawing/2014/main" id="{E11B1F55-986E-4B16-9AB0-ADEC489E588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BA85F0B1-1730-4B1F-8A8C-C6CF5266B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360754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323363813"/>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5" name="Rectangle 14">
            <a:extLst>
              <a:ext uri="{FF2B5EF4-FFF2-40B4-BE49-F238E27FC236}">
                <a16:creationId xmlns:a16="http://schemas.microsoft.com/office/drawing/2014/main" id="{26892696-4D9E-499A-A076-76A9980F049E}"/>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595884C9-3DC0-40CC-B0B3-2C7C33B44C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69B09803-1668-4017-9DB3-72B9134C374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144084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9" name="Rectangle 18">
            <a:extLst>
              <a:ext uri="{FF2B5EF4-FFF2-40B4-BE49-F238E27FC236}">
                <a16:creationId xmlns:a16="http://schemas.microsoft.com/office/drawing/2014/main" id="{44A960D4-B182-4307-9B5F-799C06C6846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2AAA9645-389E-414A-A568-58C4AB5B33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2" name="Rectangle 21">
            <a:extLst>
              <a:ext uri="{FF2B5EF4-FFF2-40B4-BE49-F238E27FC236}">
                <a16:creationId xmlns:a16="http://schemas.microsoft.com/office/drawing/2014/main" id="{149509BE-1CC6-4A83-8166-1E7577687B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23" name="ZoneTexte 22">
            <a:extLst>
              <a:ext uri="{FF2B5EF4-FFF2-40B4-BE49-F238E27FC236}">
                <a16:creationId xmlns:a16="http://schemas.microsoft.com/office/drawing/2014/main" id="{C3754EBB-C50C-4791-9DDB-EF5A3403C189}"/>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582726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5765326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0" name="Rectangle 19">
            <a:extLst>
              <a:ext uri="{FF2B5EF4-FFF2-40B4-BE49-F238E27FC236}">
                <a16:creationId xmlns:a16="http://schemas.microsoft.com/office/drawing/2014/main" id="{FFD6A22B-C069-4E2D-B026-00098BE4650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5AB21EBF-0FF4-46E9-AFF3-AEB709BC21A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7" name="Rectangle 26">
            <a:extLst>
              <a:ext uri="{FF2B5EF4-FFF2-40B4-BE49-F238E27FC236}">
                <a16:creationId xmlns:a16="http://schemas.microsoft.com/office/drawing/2014/main" id="{C93948B9-3DF3-4C33-8DF4-A412517F00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28" name="ZoneTexte 27">
            <a:extLst>
              <a:ext uri="{FF2B5EF4-FFF2-40B4-BE49-F238E27FC236}">
                <a16:creationId xmlns:a16="http://schemas.microsoft.com/office/drawing/2014/main" id="{37BB602E-8D48-4C20-AB08-98CA9F1C9310}"/>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698752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8818515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740EE82-0180-44E9-9477-E5A1C29905F5}"/>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9F8FB4D0-F1B5-4ED5-BF4A-75E2CA449C5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34E6ED1A-54C4-4C0B-B40C-D91B25B05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30" name="ZoneTexte 29">
            <a:extLst>
              <a:ext uri="{FF2B5EF4-FFF2-40B4-BE49-F238E27FC236}">
                <a16:creationId xmlns:a16="http://schemas.microsoft.com/office/drawing/2014/main" id="{F7B4D672-FF12-4A7B-9E6D-05778AC51231}"/>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9098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84587427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0" name="Rectangle 29">
            <a:extLst>
              <a:ext uri="{FF2B5EF4-FFF2-40B4-BE49-F238E27FC236}">
                <a16:creationId xmlns:a16="http://schemas.microsoft.com/office/drawing/2014/main" id="{64B3715C-4A24-4881-A299-9C76C01D7F49}"/>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4397942B-9D35-4835-A2FC-27B228304D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2" name="Rectangle 31">
            <a:extLst>
              <a:ext uri="{FF2B5EF4-FFF2-40B4-BE49-F238E27FC236}">
                <a16:creationId xmlns:a16="http://schemas.microsoft.com/office/drawing/2014/main" id="{AE03F4EB-7909-4D08-BB66-B293751838E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33" name="ZoneTexte 32">
            <a:extLst>
              <a:ext uri="{FF2B5EF4-FFF2-40B4-BE49-F238E27FC236}">
                <a16:creationId xmlns:a16="http://schemas.microsoft.com/office/drawing/2014/main" id="{90EA5E51-C6F2-4690-B240-E2C1CAD43606}"/>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978543710"/>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26858</TotalTime>
  <Words>4739</Words>
  <Application>Microsoft Office PowerPoint</Application>
  <PresentationFormat>Grand écran</PresentationFormat>
  <Paragraphs>327</Paragraphs>
  <Slides>32</Slides>
  <Notes>32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32</vt:i4>
      </vt:variant>
    </vt:vector>
  </HeadingPairs>
  <TitlesOfParts>
    <vt:vector size="40" baseType="lpstr">
      <vt:lpstr>Arial</vt:lpstr>
      <vt:lpstr>Calibri</vt:lpstr>
      <vt:lpstr>Century Gothic</vt:lpstr>
      <vt:lpstr>Courier New</vt:lpstr>
      <vt:lpstr>Franklin Gothic Book</vt:lpstr>
      <vt:lpstr>Franklin Gothic Medium</vt:lpstr>
      <vt:lpstr>Symbol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Come with wrong ingredients</vt:lpstr>
      <vt:lpstr>3) Forget customer needs</vt:lpstr>
      <vt:lpstr>4) Use Deep Learning Everywhere</vt:lpstr>
      <vt:lpstr>4) Use Deep Learning Everywhere</vt:lpstr>
      <vt:lpstr>5) Missed to industrialize the training code</vt:lpstr>
      <vt:lpstr>6) Messy quality code</vt:lpstr>
      <vt:lpstr>6) Messy quality code</vt:lpstr>
      <vt:lpstr>7) Split train and production code on different git</vt:lpstr>
      <vt:lpstr>8) Let the data drift happen</vt:lpstr>
      <vt:lpstr>9) Focus on statistics and forget the rest</vt:lpstr>
      <vt:lpstr>Présentation PowerPoint</vt:lpstr>
      <vt:lpstr>Présentation PowerPoint</vt:lpstr>
      <vt:lpstr>Présentation PowerPoint</vt:lpstr>
      <vt:lpstr>Open Source</vt:lpstr>
      <vt:lpstr>Conclusion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1055</cp:revision>
  <dcterms:created xsi:type="dcterms:W3CDTF">2020-11-18T10:41:47Z</dcterms:created>
  <dcterms:modified xsi:type="dcterms:W3CDTF">2023-09-22T12:57:10Z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2023-04-06T14:28:52Z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dd3d3399-2bb6-4c22-988e-9a46251d2e66</vt:lpwstr>
  </property>
  <property fmtid="{D5CDD505-2E9C-101B-9397-08002B2CF9AE}" pid="9" name="MSIP_Label_65722654-0696-4b8f-bb0e-68bcd3f909d4_ContentBits">
    <vt:lpwstr>3</vt:lpwstr>
  </property>
</Properties>
</file>